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style8.xml" ContentType="application/vnd.ms-office.chartstyle+xml"/>
  <Override PartName="/ppt/charts/colors8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59" r:id="rId4"/>
    <p:sldId id="266" r:id="rId5"/>
    <p:sldId id="276" r:id="rId6"/>
    <p:sldId id="293" r:id="rId7"/>
    <p:sldId id="277" r:id="rId8"/>
    <p:sldId id="264" r:id="rId9"/>
    <p:sldId id="281" r:id="rId10"/>
    <p:sldId id="294" r:id="rId11"/>
    <p:sldId id="282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80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5" r:id="rId28"/>
  </p:sldIdLst>
  <p:sldSz cx="12192000" cy="6858000"/>
  <p:notesSz cx="6669088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../embeddings/oleObject1.bin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/>
            </a:pPr>
            <a:r>
              <a:rPr lang="hr-HR" sz="2400" dirty="0"/>
              <a:t>POSTOTAK ONIH KOJI SU TOČNO ODGOVORILI NA PITANJE ZNANJA</a:t>
            </a:r>
          </a:p>
        </c:rich>
      </c:tx>
      <c:layout>
        <c:manualLayout>
          <c:xMode val="edge"/>
          <c:yMode val="edge"/>
          <c:x val="0.230341880341880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7657754011593765"/>
          <c:y val="7.7032137631609196E-2"/>
          <c:w val="0.4019542549220374"/>
          <c:h val="0.863993448758130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Sheet1!$A$53:$G$53</c:f>
              <c:strCache>
                <c:ptCount val="7"/>
                <c:pt idx="0">
                  <c:v>Vrijednost novca kroz vrijeme</c:v>
                </c:pt>
                <c:pt idx="1">
                  <c:v>Odnos kamate i glavnice</c:v>
                </c:pt>
                <c:pt idx="2">
                  <c:v>Izračun kamata - 5 g.</c:v>
                </c:pt>
                <c:pt idx="3">
                  <c:v>Izračun kamata - 1 g.</c:v>
                </c:pt>
                <c:pt idx="4">
                  <c:v>Odnos rizika i prinosa</c:v>
                </c:pt>
                <c:pt idx="5">
                  <c:v>Razumijevanje inflacije</c:v>
                </c:pt>
                <c:pt idx="6">
                  <c:v>Diverzifikacija rizika</c:v>
                </c:pt>
              </c:strCache>
            </c:strRef>
          </c:cat>
          <c:val>
            <c:numRef>
              <c:f>Sheet1!$A$54:$G$54</c:f>
              <c:numCache>
                <c:formatCode>General</c:formatCode>
                <c:ptCount val="7"/>
                <c:pt idx="0">
                  <c:v>75.8</c:v>
                </c:pt>
                <c:pt idx="1">
                  <c:v>87.2</c:v>
                </c:pt>
                <c:pt idx="2">
                  <c:v>46</c:v>
                </c:pt>
                <c:pt idx="3">
                  <c:v>48.4</c:v>
                </c:pt>
                <c:pt idx="4">
                  <c:v>84.4</c:v>
                </c:pt>
                <c:pt idx="5">
                  <c:v>88.2</c:v>
                </c:pt>
                <c:pt idx="6">
                  <c:v>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38720"/>
        <c:axId val="5840256"/>
      </c:barChart>
      <c:catAx>
        <c:axId val="583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800"/>
            </a:pPr>
            <a:endParaRPr lang="sr-Latn-RS"/>
          </a:p>
        </c:txPr>
        <c:crossAx val="5840256"/>
        <c:crosses val="autoZero"/>
        <c:auto val="1"/>
        <c:lblAlgn val="ctr"/>
        <c:lblOffset val="100"/>
        <c:noMultiLvlLbl val="0"/>
      </c:catAx>
      <c:valAx>
        <c:axId val="584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583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+mn-lt"/>
        </a:defRPr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 dirty="0"/>
              <a:t>Do koje mjere pratite vaše redovne izdatke</a:t>
            </a:r>
            <a:r>
              <a:rPr lang="hr-HR" sz="2400" cap="all" baseline="0" dirty="0" smtClean="0"/>
              <a:t>? (%)</a:t>
            </a:r>
            <a:endParaRPr lang="hr-HR" sz="2400" cap="all" baseline="0" dirty="0"/>
          </a:p>
        </c:rich>
      </c:tx>
      <c:layout>
        <c:manualLayout>
          <c:xMode val="edge"/>
          <c:yMode val="edge"/>
          <c:x val="3.6550591059838454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Sheet1!$S$47:$S$50</c:f>
              <c:strCache>
                <c:ptCount val="4"/>
                <c:pt idx="0">
                  <c:v>Uopće ne pratim izdatke</c:v>
                </c:pt>
                <c:pt idx="1">
                  <c:v>Malo pratim izdatke</c:v>
                </c:pt>
                <c:pt idx="2">
                  <c:v>Dosta dobro pratim izdatke, bez vođenja pisane evidencije ili arhiviranja računa</c:v>
                </c:pt>
                <c:pt idx="3">
                  <c:v>Zapisujem ili arhiviram izdatke da bih ih pažljivo pratio, pratila</c:v>
                </c:pt>
              </c:strCache>
            </c:strRef>
          </c:cat>
          <c:val>
            <c:numRef>
              <c:f>Sheet1!$U$47:$U$50</c:f>
              <c:numCache>
                <c:formatCode>General</c:formatCode>
                <c:ptCount val="4"/>
                <c:pt idx="0">
                  <c:v>3.7</c:v>
                </c:pt>
                <c:pt idx="1">
                  <c:v>11.1</c:v>
                </c:pt>
                <c:pt idx="2">
                  <c:v>58.2</c:v>
                </c:pt>
                <c:pt idx="3">
                  <c:v>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35584"/>
        <c:axId val="22839296"/>
      </c:barChart>
      <c:catAx>
        <c:axId val="2283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aseline="0">
                <a:latin typeface="Calibri" panose="020F0502020204030204" pitchFamily="34" charset="0"/>
              </a:defRPr>
            </a:pPr>
            <a:endParaRPr lang="sr-Latn-RS"/>
          </a:p>
        </c:txPr>
        <c:crossAx val="22839296"/>
        <c:crosses val="autoZero"/>
        <c:auto val="1"/>
        <c:lblAlgn val="ctr"/>
        <c:lblOffset val="100"/>
        <c:noMultiLvlLbl val="0"/>
      </c:catAx>
      <c:valAx>
        <c:axId val="2283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2283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 sz="2400"/>
            </a:pPr>
            <a:r>
              <a:rPr lang="hr-HR" sz="2400" dirty="0"/>
              <a:t>ZA ŠTO STE </a:t>
            </a:r>
            <a:r>
              <a:rPr lang="hr-HR" sz="2400" dirty="0" smtClean="0"/>
              <a:t> SE U </a:t>
            </a:r>
            <a:r>
              <a:rPr lang="hr-HR" sz="2400" dirty="0"/>
              <a:t>POSLJEDNJIH 12 </a:t>
            </a:r>
            <a:r>
              <a:rPr lang="hr-HR" sz="2400" dirty="0" smtClean="0"/>
              <a:t>MJESECI  ZADUŽIVALI?</a:t>
            </a:r>
            <a:endParaRPr lang="hr-HR" sz="2400" dirty="0"/>
          </a:p>
        </c:rich>
      </c:tx>
      <c:layout>
        <c:manualLayout>
          <c:xMode val="edge"/>
          <c:yMode val="edge"/>
          <c:x val="1.5110098053418114E-2"/>
          <c:y val="1.76365933384577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Sheet1!$A$60:$K$60</c:f>
              <c:strCache>
                <c:ptCount val="11"/>
                <c:pt idx="0">
                  <c:v>Za održavanje i kupnju nekretnine</c:v>
                </c:pt>
                <c:pt idx="1">
                  <c:v>Za pokrivanje minusa, kredita</c:v>
                </c:pt>
                <c:pt idx="2">
                  <c:v>Za vlastito školovanje (ili drugog člana obitelji)</c:v>
                </c:pt>
                <c:pt idx="3">
                  <c:v>Za održavanje i kupnju automobila</c:v>
                </c:pt>
                <c:pt idx="4">
                  <c:v>Za davanje donacije u dobrotvorne svrhe</c:v>
                </c:pt>
                <c:pt idx="5">
                  <c:v>Za kupnju poklona nekome</c:v>
                </c:pt>
                <c:pt idx="6">
                  <c:v>Za pomoć obitelji ili prijateljima koji nisu članovi vašeg kućanstva</c:v>
                </c:pt>
                <c:pt idx="7">
                  <c:v>Za neplaniranu kupovinu</c:v>
                </c:pt>
                <c:pt idx="8">
                  <c:v>Za plaćanje hrane</c:v>
                </c:pt>
                <c:pt idx="9">
                  <c:v>Za svakodnevnu potrošnju</c:v>
                </c:pt>
                <c:pt idx="10">
                  <c:v>Za platiti redovne račune</c:v>
                </c:pt>
              </c:strCache>
            </c:strRef>
          </c:cat>
          <c:val>
            <c:numRef>
              <c:f>Sheet1!$A$61:$K$61</c:f>
              <c:numCache>
                <c:formatCode>General</c:formatCode>
                <c:ptCount val="11"/>
                <c:pt idx="0">
                  <c:v>0.3</c:v>
                </c:pt>
                <c:pt idx="1">
                  <c:v>0.6</c:v>
                </c:pt>
                <c:pt idx="2">
                  <c:v>0.7</c:v>
                </c:pt>
                <c:pt idx="3">
                  <c:v>1.1000000000000001</c:v>
                </c:pt>
                <c:pt idx="4">
                  <c:v>9.1</c:v>
                </c:pt>
                <c:pt idx="5">
                  <c:v>9.8000000000000007</c:v>
                </c:pt>
                <c:pt idx="6">
                  <c:v>15.3</c:v>
                </c:pt>
                <c:pt idx="7">
                  <c:v>19.100000000000001</c:v>
                </c:pt>
                <c:pt idx="8">
                  <c:v>22</c:v>
                </c:pt>
                <c:pt idx="9">
                  <c:v>23</c:v>
                </c:pt>
                <c:pt idx="10">
                  <c:v>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92320"/>
        <c:axId val="23216128"/>
      </c:barChart>
      <c:catAx>
        <c:axId val="2319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23216128"/>
        <c:crosses val="autoZero"/>
        <c:auto val="1"/>
        <c:lblAlgn val="ctr"/>
        <c:lblOffset val="100"/>
        <c:noMultiLvlLbl val="0"/>
      </c:catAx>
      <c:valAx>
        <c:axId val="2321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231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hr-HR" sz="2400" dirty="0"/>
              <a:t>U KOJIM OKOLNOSTIMA BISTE UZELI KREDIT</a:t>
            </a:r>
            <a:r>
              <a:rPr lang="hr-HR" sz="2400" dirty="0" smtClean="0"/>
              <a:t>? (%)</a:t>
            </a:r>
            <a:endParaRPr lang="hr-HR" sz="2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Sheet1!$A$66:$F$66</c:f>
              <c:strCache>
                <c:ptCount val="6"/>
                <c:pt idx="0">
                  <c:v>Ako je kamatna stopa kredita viša od one za depozit</c:v>
                </c:pt>
                <c:pt idx="1">
                  <c:v>Ako možete posuditi novac uz nisku kamatnu stopu za investiranje</c:v>
                </c:pt>
                <c:pt idx="2">
                  <c:v>Ako dućan prodaje nešto što trebate po nižoj cijeni od uobičajene</c:v>
                </c:pt>
                <c:pt idx="3">
                  <c:v>Ako Vi ili član obitelji trebate platiti obrazovanje ili usavršavanje da bi dobili bolje plaćeni posao</c:v>
                </c:pt>
                <c:pt idx="4">
                  <c:v>Ako želite otići na odmor ali nemate raspoloživog novca</c:v>
                </c:pt>
                <c:pt idx="5">
                  <c:v>Nešto drugo (upisati što)</c:v>
                </c:pt>
              </c:strCache>
            </c:strRef>
          </c:cat>
          <c:val>
            <c:numRef>
              <c:f>Sheet1!$A$67:$F$67</c:f>
              <c:numCache>
                <c:formatCode>General</c:formatCode>
                <c:ptCount val="6"/>
                <c:pt idx="0">
                  <c:v>12.2</c:v>
                </c:pt>
                <c:pt idx="1">
                  <c:v>41.3</c:v>
                </c:pt>
                <c:pt idx="2">
                  <c:v>26.3</c:v>
                </c:pt>
                <c:pt idx="3">
                  <c:v>76.900000000000006</c:v>
                </c:pt>
                <c:pt idx="4">
                  <c:v>7.6</c:v>
                </c:pt>
                <c:pt idx="5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206080"/>
        <c:axId val="102210176"/>
      </c:barChart>
      <c:catAx>
        <c:axId val="10220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2210176"/>
        <c:crosses val="autoZero"/>
        <c:auto val="1"/>
        <c:lblAlgn val="ctr"/>
        <c:lblOffset val="100"/>
        <c:noMultiLvlLbl val="0"/>
      </c:catAx>
      <c:valAx>
        <c:axId val="10221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10220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cap="all" baseline="0"/>
            </a:pPr>
            <a:r>
              <a:rPr lang="hr-HR" sz="2400" cap="all" baseline="0" dirty="0" smtClean="0"/>
              <a:t>Prosječan broj pozitivnih financijskih ponašanja po regijama</a:t>
            </a:r>
            <a:endParaRPr lang="hr-HR" sz="2400" cap="all" baseline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Sheet1!$J$135:$J$137</c:f>
              <c:strCache>
                <c:ptCount val="3"/>
                <c:pt idx="0">
                  <c:v>Sjeverozapadna Hrvatska</c:v>
                </c:pt>
                <c:pt idx="1">
                  <c:v>Središnja i Istočna (Panonska) Hrvatska</c:v>
                </c:pt>
                <c:pt idx="2">
                  <c:v>Jadranska Hrvatska</c:v>
                </c:pt>
              </c:strCache>
            </c:strRef>
          </c:cat>
          <c:val>
            <c:numRef>
              <c:f>Sheet1!$L$135:$L$137</c:f>
              <c:numCache>
                <c:formatCode>0.00</c:formatCode>
                <c:ptCount val="3"/>
                <c:pt idx="0">
                  <c:v>5.43</c:v>
                </c:pt>
                <c:pt idx="1">
                  <c:v>5.44</c:v>
                </c:pt>
                <c:pt idx="2">
                  <c:v>5.39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751040"/>
        <c:axId val="103752832"/>
      </c:barChart>
      <c:catAx>
        <c:axId val="10375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3752832"/>
        <c:crosses val="autoZero"/>
        <c:auto val="1"/>
        <c:lblAlgn val="ctr"/>
        <c:lblOffset val="100"/>
        <c:noMultiLvlLbl val="0"/>
      </c:catAx>
      <c:valAx>
        <c:axId val="103752832"/>
        <c:scaling>
          <c:orientation val="minMax"/>
          <c:max val="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sr-Latn-RS"/>
          </a:p>
        </c:txPr>
        <c:crossAx val="1037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/>
            </a:pPr>
            <a:r>
              <a:rPr lang="hr-HR" sz="2800" dirty="0" smtClean="0"/>
              <a:t>KOMBINIRANA MJERA FINANCIJSKE PISMENOSTI PO REGIJAMA</a:t>
            </a:r>
            <a:endParaRPr lang="hr-HR" sz="2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Sheet1!$A$168:$A$170</c:f>
              <c:strCache>
                <c:ptCount val="3"/>
                <c:pt idx="0">
                  <c:v>Sjeverozapadna Hrvatska</c:v>
                </c:pt>
                <c:pt idx="1">
                  <c:v>Središnja i Istočna (Panonska) Hrvatska</c:v>
                </c:pt>
                <c:pt idx="2">
                  <c:v>Jadranska Hrvatska</c:v>
                </c:pt>
              </c:strCache>
            </c:strRef>
          </c:cat>
          <c:val>
            <c:numRef>
              <c:f>Sheet1!$C$168:$C$170</c:f>
              <c:numCache>
                <c:formatCode>0.00</c:formatCode>
                <c:ptCount val="3"/>
                <c:pt idx="0">
                  <c:v>14.27</c:v>
                </c:pt>
                <c:pt idx="1">
                  <c:v>13.92</c:v>
                </c:pt>
                <c:pt idx="2">
                  <c:v>13.84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45856"/>
        <c:axId val="103547648"/>
      </c:barChart>
      <c:catAx>
        <c:axId val="10354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3547648"/>
        <c:crosses val="autoZero"/>
        <c:auto val="1"/>
        <c:lblAlgn val="ctr"/>
        <c:lblOffset val="100"/>
        <c:noMultiLvlLbl val="0"/>
      </c:catAx>
      <c:valAx>
        <c:axId val="103547648"/>
        <c:scaling>
          <c:orientation val="minMax"/>
          <c:max val="2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354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 dirty="0" smtClean="0"/>
              <a:t>Rodne </a:t>
            </a:r>
            <a:r>
              <a:rPr lang="hr-HR" sz="2400" cap="all" baseline="0" dirty="0"/>
              <a:t>razlike u financijskoj pismenosti</a:t>
            </a:r>
          </a:p>
        </c:rich>
      </c:tx>
      <c:layout>
        <c:manualLayout>
          <c:xMode val="edge"/>
          <c:yMode val="edge"/>
          <c:x val="0.23606245193816777"/>
          <c:y val="1.7042156973473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muški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Sheet1!$H$176:$H$179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Sheet1!$I$176:$I$179</c:f>
              <c:numCache>
                <c:formatCode>0.00</c:formatCode>
                <c:ptCount val="4"/>
                <c:pt idx="0">
                  <c:v>5.7349242179942026</c:v>
                </c:pt>
                <c:pt idx="1">
                  <c:v>5.53</c:v>
                </c:pt>
                <c:pt idx="2">
                  <c:v>3.134408602150538</c:v>
                </c:pt>
                <c:pt idx="3">
                  <c:v>14.43</c:v>
                </c:pt>
              </c:numCache>
            </c:numRef>
          </c:val>
        </c:ser>
        <c:ser>
          <c:idx val="1"/>
          <c:order val="1"/>
          <c:tx>
            <c:v>ženski</c:v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Sheet1!$H$176:$H$179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Sheet1!$J$176:$J$179</c:f>
              <c:numCache>
                <c:formatCode>0.00</c:formatCode>
                <c:ptCount val="4"/>
                <c:pt idx="0">
                  <c:v>5.0290715848702776</c:v>
                </c:pt>
                <c:pt idx="1">
                  <c:v>5.32</c:v>
                </c:pt>
                <c:pt idx="2">
                  <c:v>3.2013422818791928</c:v>
                </c:pt>
                <c:pt idx="3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16416"/>
        <c:axId val="103845888"/>
      </c:barChart>
      <c:catAx>
        <c:axId val="10351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3845888"/>
        <c:crosses val="autoZero"/>
        <c:auto val="1"/>
        <c:lblAlgn val="ctr"/>
        <c:lblOffset val="100"/>
        <c:noMultiLvlLbl val="0"/>
      </c:catAx>
      <c:valAx>
        <c:axId val="10384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35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/>
              <a:t>Dobne razlike u financijskoj pismenosti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941796375266973"/>
          <c:y val="8.1934601924759404E-2"/>
          <c:w val="0.73461575196814521"/>
          <c:h val="0.75332270966129233"/>
        </c:manualLayout>
      </c:layout>
      <c:barChart>
        <c:barDir val="bar"/>
        <c:grouping val="clustered"/>
        <c:varyColors val="0"/>
        <c:ser>
          <c:idx val="0"/>
          <c:order val="0"/>
          <c:tx>
            <c:v>18-24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579365079365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25011630726197E-3"/>
                  <c:y val="2.579365079365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900046522904786E-3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PowerPoint]Sheet1'!$L$190:$L$193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'[Chart in Microsoft PowerPoint]Sheet1'!$M$190:$M$193</c:f>
              <c:numCache>
                <c:formatCode>0.00</c:formatCode>
                <c:ptCount val="4"/>
                <c:pt idx="0">
                  <c:v>4.9192546583850927</c:v>
                </c:pt>
                <c:pt idx="1">
                  <c:v>5.21</c:v>
                </c:pt>
                <c:pt idx="2">
                  <c:v>3.1842105263157894</c:v>
                </c:pt>
                <c:pt idx="3">
                  <c:v>13.35</c:v>
                </c:pt>
              </c:numCache>
            </c:numRef>
          </c:val>
        </c:ser>
        <c:ser>
          <c:idx val="1"/>
          <c:order val="1"/>
          <c:tx>
            <c:v>25-34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450023261452393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725011630726197E-3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50023261452393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175034892178585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PowerPoint]Sheet1'!$L$190:$L$193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'[Chart in Microsoft PowerPoint]Sheet1'!$N$190:$N$193</c:f>
              <c:numCache>
                <c:formatCode>0.00</c:formatCode>
                <c:ptCount val="4"/>
                <c:pt idx="0">
                  <c:v>5.2498090145148941</c:v>
                </c:pt>
                <c:pt idx="1">
                  <c:v>5.35</c:v>
                </c:pt>
                <c:pt idx="2">
                  <c:v>3.1039426523297506</c:v>
                </c:pt>
                <c:pt idx="3">
                  <c:v>13.71</c:v>
                </c:pt>
              </c:numCache>
            </c:numRef>
          </c:val>
        </c:ser>
        <c:ser>
          <c:idx val="2"/>
          <c:order val="2"/>
          <c:tx>
            <c:v>35-44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725011630726197E-3"/>
                  <c:y val="5.9523809523809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450023261452393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9523809523809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25011630726197E-3"/>
                  <c:y val="5.9523809523809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PowerPoint]Sheet1'!$L$190:$L$193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'[Chart in Microsoft PowerPoint]Sheet1'!$O$190:$O$193</c:f>
              <c:numCache>
                <c:formatCode>0.00</c:formatCode>
                <c:ptCount val="4"/>
                <c:pt idx="0">
                  <c:v>5.2880308880308826</c:v>
                </c:pt>
                <c:pt idx="1">
                  <c:v>5.38</c:v>
                </c:pt>
                <c:pt idx="2">
                  <c:v>3.264492753623188</c:v>
                </c:pt>
                <c:pt idx="3">
                  <c:v>13.95</c:v>
                </c:pt>
              </c:numCache>
            </c:numRef>
          </c:val>
        </c:ser>
        <c:ser>
          <c:idx val="3"/>
          <c:order val="3"/>
          <c:tx>
            <c:v>45-54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725011630726197E-3"/>
                  <c:y val="-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PowerPoint]Sheet1'!$L$190:$L$193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'[Chart in Microsoft PowerPoint]Sheet1'!$P$190:$P$193</c:f>
              <c:numCache>
                <c:formatCode>0.00</c:formatCode>
                <c:ptCount val="4"/>
                <c:pt idx="0">
                  <c:v>5.6038647342995169</c:v>
                </c:pt>
                <c:pt idx="1">
                  <c:v>5.42</c:v>
                </c:pt>
                <c:pt idx="2">
                  <c:v>3.2216748768472923</c:v>
                </c:pt>
                <c:pt idx="3">
                  <c:v>14.27</c:v>
                </c:pt>
              </c:numCache>
            </c:numRef>
          </c:val>
        </c:ser>
        <c:ser>
          <c:idx val="4"/>
          <c:order val="4"/>
          <c:tx>
            <c:v>55-65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9365079365080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350069784357171E-3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450023261452393E-3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725011630726197E-3"/>
                  <c:y val="-2.182539682539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PowerPoint]Sheet1'!$L$190:$L$193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'[Chart in Microsoft PowerPoint]Sheet1'!$Q$190:$Q$193</c:f>
              <c:numCache>
                <c:formatCode>0.00</c:formatCode>
                <c:ptCount val="4"/>
                <c:pt idx="0">
                  <c:v>5.5977808599167833</c:v>
                </c:pt>
                <c:pt idx="1">
                  <c:v>5.65</c:v>
                </c:pt>
                <c:pt idx="2">
                  <c:v>3.0738831615120259</c:v>
                </c:pt>
                <c:pt idx="3">
                  <c:v>14.47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150528"/>
        <c:axId val="104152064"/>
      </c:barChart>
      <c:catAx>
        <c:axId val="10415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4152064"/>
        <c:crosses val="autoZero"/>
        <c:auto val="1"/>
        <c:lblAlgn val="ctr"/>
        <c:lblOffset val="100"/>
        <c:noMultiLvlLbl val="0"/>
      </c:catAx>
      <c:valAx>
        <c:axId val="10415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41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/>
              <a:t>Razlike u financijskoj pismenosti obzirom na obrazovanje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569045148426215"/>
          <c:y val="8.1739982917812232E-2"/>
          <c:w val="0.72282057281599488"/>
          <c:h val="0.75984688374760756"/>
        </c:manualLayout>
      </c:layout>
      <c:barChart>
        <c:barDir val="bar"/>
        <c:grouping val="clustered"/>
        <c:varyColors val="0"/>
        <c:ser>
          <c:idx val="0"/>
          <c:order val="0"/>
          <c:tx>
            <c:v>više od srednje škole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Sheet1!$L$218:$L$221</c:f>
              <c:strCache>
                <c:ptCount val="4"/>
                <c:pt idx="0">
                  <c:v>kombinirana mjera</c:v>
                </c:pt>
                <c:pt idx="1">
                  <c:v>stav</c:v>
                </c:pt>
                <c:pt idx="2">
                  <c:v>ponašanje</c:v>
                </c:pt>
                <c:pt idx="3">
                  <c:v>znanje</c:v>
                </c:pt>
              </c:strCache>
            </c:strRef>
          </c:cat>
          <c:val>
            <c:numRef>
              <c:f>Sheet1!$M$218:$M$221</c:f>
              <c:numCache>
                <c:formatCode>0.00</c:formatCode>
                <c:ptCount val="4"/>
                <c:pt idx="0">
                  <c:v>15.23</c:v>
                </c:pt>
                <c:pt idx="1">
                  <c:v>3.1853333333333347</c:v>
                </c:pt>
                <c:pt idx="2">
                  <c:v>5.96</c:v>
                </c:pt>
                <c:pt idx="3">
                  <c:v>6.0395256916996152</c:v>
                </c:pt>
              </c:numCache>
            </c:numRef>
          </c:val>
        </c:ser>
        <c:ser>
          <c:idx val="1"/>
          <c:order val="1"/>
          <c:tx>
            <c:v>srednja škola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Sheet1!$L$218:$L$221</c:f>
              <c:strCache>
                <c:ptCount val="4"/>
                <c:pt idx="0">
                  <c:v>kombinirana mjera</c:v>
                </c:pt>
                <c:pt idx="1">
                  <c:v>stav</c:v>
                </c:pt>
                <c:pt idx="2">
                  <c:v>ponašanje</c:v>
                </c:pt>
                <c:pt idx="3">
                  <c:v>znanje</c:v>
                </c:pt>
              </c:strCache>
            </c:strRef>
          </c:cat>
          <c:val>
            <c:numRef>
              <c:f>Sheet1!$N$218:$N$221</c:f>
              <c:numCache>
                <c:formatCode>0.00</c:formatCode>
                <c:ptCount val="4"/>
                <c:pt idx="0">
                  <c:v>13.65</c:v>
                </c:pt>
                <c:pt idx="1">
                  <c:v>3.1821428571428556</c:v>
                </c:pt>
                <c:pt idx="2">
                  <c:v>5.25</c:v>
                </c:pt>
                <c:pt idx="3">
                  <c:v>5.2070175438596511</c:v>
                </c:pt>
              </c:numCache>
            </c:numRef>
          </c:val>
        </c:ser>
        <c:ser>
          <c:idx val="2"/>
          <c:order val="2"/>
          <c:tx>
            <c:v>manje od srednje škole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Sheet1!$L$218:$L$221</c:f>
              <c:strCache>
                <c:ptCount val="4"/>
                <c:pt idx="0">
                  <c:v>kombinirana mjera</c:v>
                </c:pt>
                <c:pt idx="1">
                  <c:v>stav</c:v>
                </c:pt>
                <c:pt idx="2">
                  <c:v>ponašanje</c:v>
                </c:pt>
                <c:pt idx="3">
                  <c:v>znanje</c:v>
                </c:pt>
              </c:strCache>
            </c:strRef>
          </c:cat>
          <c:val>
            <c:numRef>
              <c:f>Sheet1!$O$218:$O$221</c:f>
              <c:numCache>
                <c:formatCode>0.00</c:formatCode>
                <c:ptCount val="4"/>
                <c:pt idx="0">
                  <c:v>12.62</c:v>
                </c:pt>
                <c:pt idx="1">
                  <c:v>3.0490196078431389</c:v>
                </c:pt>
                <c:pt idx="2">
                  <c:v>4.97</c:v>
                </c:pt>
                <c:pt idx="3">
                  <c:v>4.4478764478764479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200448"/>
        <c:axId val="104009728"/>
      </c:barChart>
      <c:catAx>
        <c:axId val="10420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4009728"/>
        <c:crosses val="autoZero"/>
        <c:auto val="1"/>
        <c:lblAlgn val="ctr"/>
        <c:lblOffset val="100"/>
        <c:noMultiLvlLbl val="0"/>
      </c:catAx>
      <c:valAx>
        <c:axId val="104009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1042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400" b="1" cap="all" baseline="0" dirty="0">
                <a:solidFill>
                  <a:schemeClr val="tx1"/>
                </a:solidFill>
              </a:rPr>
              <a:t>Razlike u financijskoj </a:t>
            </a:r>
            <a:r>
              <a:rPr lang="hr-HR" sz="2400" b="1" cap="all" baseline="0" dirty="0" smtClean="0">
                <a:solidFill>
                  <a:schemeClr val="tx1"/>
                </a:solidFill>
              </a:rPr>
              <a:t>pismenosti </a:t>
            </a:r>
            <a:r>
              <a:rPr lang="hr-HR" sz="2400" b="1" cap="all" baseline="0" dirty="0">
                <a:solidFill>
                  <a:schemeClr val="tx1"/>
                </a:solidFill>
              </a:rPr>
              <a:t>obzirom na primanja kućanstva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691481746599857"/>
          <c:y val="0.13098839208148569"/>
          <c:w val="0.72138067968776631"/>
          <c:h val="0.71003810505373022"/>
        </c:manualLayout>
      </c:layout>
      <c:barChart>
        <c:barDir val="bar"/>
        <c:grouping val="clustered"/>
        <c:varyColors val="0"/>
        <c:ser>
          <c:idx val="0"/>
          <c:order val="0"/>
          <c:tx>
            <c:v>do 5000 kuna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Sheet1!$L$237:$L$240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Sheet1!$M$237:$M$240</c:f>
              <c:numCache>
                <c:formatCode>0.00</c:formatCode>
                <c:ptCount val="4"/>
                <c:pt idx="0">
                  <c:v>5.0005157297576126</c:v>
                </c:pt>
                <c:pt idx="1">
                  <c:v>5.01</c:v>
                </c:pt>
                <c:pt idx="2">
                  <c:v>3.1343283582089563</c:v>
                </c:pt>
                <c:pt idx="3">
                  <c:v>13.22</c:v>
                </c:pt>
              </c:numCache>
            </c:numRef>
          </c:val>
        </c:ser>
        <c:ser>
          <c:idx val="1"/>
          <c:order val="1"/>
          <c:tx>
            <c:v>5000-10000 kuna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Sheet1!$L$237:$L$240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Sheet1!$N$237:$N$240</c:f>
              <c:numCache>
                <c:formatCode>0.00</c:formatCode>
                <c:ptCount val="4"/>
                <c:pt idx="0">
                  <c:v>5.3966225467822992</c:v>
                </c:pt>
                <c:pt idx="1">
                  <c:v>5.52</c:v>
                </c:pt>
                <c:pt idx="2">
                  <c:v>3.2038834951456301</c:v>
                </c:pt>
                <c:pt idx="3">
                  <c:v>14.11</c:v>
                </c:pt>
              </c:numCache>
            </c:numRef>
          </c:val>
        </c:ser>
        <c:ser>
          <c:idx val="2"/>
          <c:order val="2"/>
          <c:tx>
            <c:v>više od 10000 kuna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Sheet1!$L$237:$L$240</c:f>
              <c:strCache>
                <c:ptCount val="4"/>
                <c:pt idx="0">
                  <c:v>znanje</c:v>
                </c:pt>
                <c:pt idx="1">
                  <c:v>ponašanje</c:v>
                </c:pt>
                <c:pt idx="2">
                  <c:v>stav</c:v>
                </c:pt>
                <c:pt idx="3">
                  <c:v>kombinirana mjera</c:v>
                </c:pt>
              </c:strCache>
            </c:strRef>
          </c:cat>
          <c:val>
            <c:numRef>
              <c:f>Sheet1!$O$237:$O$240</c:f>
              <c:numCache>
                <c:formatCode>0.00</c:formatCode>
                <c:ptCount val="4"/>
                <c:pt idx="0">
                  <c:v>6.0654044750430272</c:v>
                </c:pt>
                <c:pt idx="1">
                  <c:v>5.85</c:v>
                </c:pt>
                <c:pt idx="2">
                  <c:v>3.0686868686868687</c:v>
                </c:pt>
                <c:pt idx="3">
                  <c:v>14.98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34656"/>
        <c:axId val="107344640"/>
      </c:barChart>
      <c:catAx>
        <c:axId val="10733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344640"/>
        <c:crosses val="autoZero"/>
        <c:auto val="1"/>
        <c:lblAlgn val="ctr"/>
        <c:lblOffset val="100"/>
        <c:noMultiLvlLbl val="0"/>
      </c:catAx>
      <c:valAx>
        <c:axId val="10734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733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 dirty="0"/>
              <a:t>Ukupan broj točnih odgovora na pitanja znanja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91088657625453E-2"/>
          <c:y val="0.10182684788114497"/>
          <c:w val="0.88623919587358169"/>
          <c:h val="0.689590965838074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Sheet1!$A$73:$A$80</c:f>
              <c:strCache>
                <c:ptCount val="8"/>
                <c:pt idx="0">
                  <c:v>niti jedan točan</c:v>
                </c:pt>
                <c:pt idx="1">
                  <c:v>1 točan</c:v>
                </c:pt>
                <c:pt idx="2">
                  <c:v>2 točna</c:v>
                </c:pt>
                <c:pt idx="3">
                  <c:v>3 točna</c:v>
                </c:pt>
                <c:pt idx="4">
                  <c:v>4 točna</c:v>
                </c:pt>
                <c:pt idx="5">
                  <c:v>5 točnih</c:v>
                </c:pt>
                <c:pt idx="6">
                  <c:v>6 točna</c:v>
                </c:pt>
                <c:pt idx="7">
                  <c:v>7 točnih</c:v>
                </c:pt>
              </c:strCache>
            </c:strRef>
          </c:cat>
          <c:val>
            <c:numRef>
              <c:f>Sheet1!$B$73:$B$80</c:f>
              <c:numCache>
                <c:formatCode>###0.0</c:formatCode>
                <c:ptCount val="8"/>
                <c:pt idx="0" formatCode="####.0">
                  <c:v>0.33333333333333337</c:v>
                </c:pt>
                <c:pt idx="1">
                  <c:v>1.4444444444444444</c:v>
                </c:pt>
                <c:pt idx="2">
                  <c:v>5.6666666666666661</c:v>
                </c:pt>
                <c:pt idx="3">
                  <c:v>13.777777777777779</c:v>
                </c:pt>
                <c:pt idx="4">
                  <c:v>21.555555555555557</c:v>
                </c:pt>
                <c:pt idx="5">
                  <c:v>26.888888888888889</c:v>
                </c:pt>
                <c:pt idx="6">
                  <c:v>16.666666666666664</c:v>
                </c:pt>
                <c:pt idx="7">
                  <c:v>13.666666666666666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8064"/>
        <c:axId val="5915392"/>
      </c:barChart>
      <c:catAx>
        <c:axId val="58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sr-Latn-RS"/>
          </a:p>
        </c:txPr>
        <c:crossAx val="5915392"/>
        <c:crosses val="autoZero"/>
        <c:auto val="1"/>
        <c:lblAlgn val="ctr"/>
        <c:lblOffset val="100"/>
        <c:noMultiLvlLbl val="0"/>
      </c:catAx>
      <c:valAx>
        <c:axId val="591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584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cap="all" baseline="0"/>
            </a:pPr>
            <a:r>
              <a:rPr lang="hr-HR" cap="all" baseline="0"/>
              <a:t>Prosječni rezultat ukupnog znanja po regijama </a:t>
            </a:r>
          </a:p>
        </c:rich>
      </c:tx>
      <c:layout>
        <c:manualLayout>
          <c:xMode val="edge"/>
          <c:yMode val="edge"/>
          <c:x val="0.15124748224244958"/>
          <c:y val="2.082677371956339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Sheet1!$A$100:$A$102</c:f>
              <c:strCache>
                <c:ptCount val="3"/>
                <c:pt idx="0">
                  <c:v>Sjeverozapadna Hrvatska</c:v>
                </c:pt>
                <c:pt idx="1">
                  <c:v>Središnja i Istočna (Panonska) Hrvatska</c:v>
                </c:pt>
                <c:pt idx="2">
                  <c:v>Jadranska Hrvatska</c:v>
                </c:pt>
              </c:strCache>
            </c:strRef>
          </c:cat>
          <c:val>
            <c:numRef>
              <c:f>Sheet1!$C$100:$C$102</c:f>
              <c:numCache>
                <c:formatCode>0.00</c:formatCode>
                <c:ptCount val="3"/>
                <c:pt idx="0">
                  <c:v>5.5619047619047688</c:v>
                </c:pt>
                <c:pt idx="1">
                  <c:v>5.2419047619047694</c:v>
                </c:pt>
                <c:pt idx="2">
                  <c:v>5.3257142857142936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38784"/>
        <c:axId val="22056960"/>
      </c:barChart>
      <c:catAx>
        <c:axId val="2203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3200"/>
            </a:pPr>
            <a:endParaRPr lang="sr-Latn-RS"/>
          </a:p>
        </c:txPr>
        <c:crossAx val="22056960"/>
        <c:crosses val="autoZero"/>
        <c:auto val="1"/>
        <c:lblAlgn val="ctr"/>
        <c:lblOffset val="100"/>
        <c:noMultiLvlLbl val="0"/>
      </c:catAx>
      <c:valAx>
        <c:axId val="22056960"/>
        <c:scaling>
          <c:orientation val="minMax"/>
          <c:max val="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203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800" b="1">
                <a:solidFill>
                  <a:schemeClr val="tx1"/>
                </a:solidFill>
              </a:rPr>
              <a:t>STAVOVI PREMA NOVCU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Sheet1!$A$34:$H$34</c:f>
              <c:strCache>
                <c:ptCount val="8"/>
                <c:pt idx="0">
                  <c:v>Nastojim živjeti za danas, a sutra kako bude</c:v>
                </c:pt>
                <c:pt idx="1">
                  <c:v>Nalazim veće zadovoljstvo u trošenju novca nego li u dugoročnoj štednji</c:v>
                </c:pt>
                <c:pt idx="2">
                  <c:v>Spremna, spreman sam riskirati dio svog novca kada ga stavljam na štednju ili investiram</c:v>
                </c:pt>
                <c:pt idx="3">
                  <c:v>Postavljam dugoročne financijske ciljeve i nastojim ih dostići</c:v>
                </c:pt>
                <c:pt idx="4">
                  <c:v>Novac postoji da bi se trošio</c:v>
                </c:pt>
                <c:pt idx="5">
                  <c:v>Osobno vrlo pazim na moje financije</c:v>
                </c:pt>
                <c:pt idx="6">
                  <c:v>Prije kupovine pažljivo razmatram da li to sebi mogu priuštiti</c:v>
                </c:pt>
                <c:pt idx="7">
                  <c:v>Plaćam račune na vrijeme</c:v>
                </c:pt>
              </c:strCache>
            </c:strRef>
          </c:cat>
          <c:val>
            <c:numRef>
              <c:f>Sheet1!$A$35:$H$35</c:f>
              <c:numCache>
                <c:formatCode>General</c:formatCode>
                <c:ptCount val="8"/>
                <c:pt idx="0">
                  <c:v>1.97</c:v>
                </c:pt>
                <c:pt idx="1">
                  <c:v>2.76</c:v>
                </c:pt>
                <c:pt idx="2">
                  <c:v>2.93</c:v>
                </c:pt>
                <c:pt idx="3">
                  <c:v>3.45</c:v>
                </c:pt>
                <c:pt idx="4">
                  <c:v>3.77</c:v>
                </c:pt>
                <c:pt idx="5">
                  <c:v>4.22</c:v>
                </c:pt>
                <c:pt idx="6">
                  <c:v>4.24</c:v>
                </c:pt>
                <c:pt idx="7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86400"/>
        <c:axId val="22087936"/>
      </c:barChart>
      <c:catAx>
        <c:axId val="220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087936"/>
        <c:crosses val="autoZero"/>
        <c:auto val="1"/>
        <c:lblAlgn val="ctr"/>
        <c:lblOffset val="100"/>
        <c:noMultiLvlLbl val="0"/>
      </c:catAx>
      <c:valAx>
        <c:axId val="22087936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0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hr-HR" dirty="0" smtClean="0"/>
              <a:t>PROSJEČNI REZULTAT NA KOMBINIRANOJ VARIJABLI STAVA</a:t>
            </a:r>
            <a:endParaRPr lang="hr-HR" dirty="0"/>
          </a:p>
        </c:rich>
      </c:tx>
      <c:layout>
        <c:manualLayout>
          <c:xMode val="edge"/>
          <c:yMode val="edge"/>
          <c:x val="3.2605491521681892E-2"/>
          <c:y val="2.126173022491673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Sheet1!$I$148:$I$150</c:f>
              <c:strCache>
                <c:ptCount val="3"/>
                <c:pt idx="0">
                  <c:v>Sjeverozapadna Hrvatska</c:v>
                </c:pt>
                <c:pt idx="1">
                  <c:v>Središnja i Istočna (Panonska) Hrvatska</c:v>
                </c:pt>
                <c:pt idx="2">
                  <c:v>Jadranska Hrvatska</c:v>
                </c:pt>
              </c:strCache>
            </c:strRef>
          </c:cat>
          <c:val>
            <c:numRef>
              <c:f>Sheet1!$K$148:$K$150</c:f>
              <c:numCache>
                <c:formatCode>0.00</c:formatCode>
                <c:ptCount val="3"/>
                <c:pt idx="0">
                  <c:v>3.2308558558558569</c:v>
                </c:pt>
                <c:pt idx="1">
                  <c:v>3.2009132420091317</c:v>
                </c:pt>
                <c:pt idx="2">
                  <c:v>3.0728100113765651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258048"/>
        <c:axId val="22259584"/>
      </c:barChart>
      <c:catAx>
        <c:axId val="2225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2259584"/>
        <c:crosses val="autoZero"/>
        <c:auto val="1"/>
        <c:lblAlgn val="ctr"/>
        <c:lblOffset val="100"/>
        <c:noMultiLvlLbl val="0"/>
      </c:catAx>
      <c:valAx>
        <c:axId val="22259584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225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 dirty="0"/>
              <a:t>Način odabira financijskog </a:t>
            </a:r>
            <a:r>
              <a:rPr lang="hr-HR" sz="2400" cap="all" baseline="0" dirty="0" smtClean="0"/>
              <a:t>proizvoda (%)</a:t>
            </a:r>
            <a:endParaRPr lang="hr-HR" sz="2400" cap="all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Sheet1!$T$33:$T$38</c:f>
              <c:strCache>
                <c:ptCount val="6"/>
                <c:pt idx="0">
                  <c:v>Razmatrala, razmatrao sam više proizvoda (kredit, vrstu računa i slično) nekoliko različitih tvrtki</c:v>
                </c:pt>
                <c:pt idx="1">
                  <c:v>Razmatrao sam nekoliko proizvoda jedne tvrtke</c:v>
                </c:pt>
                <c:pt idx="2">
                  <c:v>Nisam uopće razmatrala, razmatrao druge proizvode</c:v>
                </c:pt>
                <c:pt idx="3">
                  <c:v>Tražila, tražio sam naokolo ali nije bilo ni jednog drugog proizvoda</c:v>
                </c:pt>
                <c:pt idx="4">
                  <c:v>Ne znam</c:v>
                </c:pt>
                <c:pt idx="5">
                  <c:v>Ne primjenljivo</c:v>
                </c:pt>
              </c:strCache>
            </c:strRef>
          </c:cat>
          <c:val>
            <c:numRef>
              <c:f>Sheet1!$W$33:$W$38</c:f>
              <c:numCache>
                <c:formatCode>General</c:formatCode>
                <c:ptCount val="6"/>
                <c:pt idx="0">
                  <c:v>37.200000000000003</c:v>
                </c:pt>
                <c:pt idx="1">
                  <c:v>21.2</c:v>
                </c:pt>
                <c:pt idx="2">
                  <c:v>29.1</c:v>
                </c:pt>
                <c:pt idx="3">
                  <c:v>4.5999999999999996</c:v>
                </c:pt>
                <c:pt idx="4">
                  <c:v>2.7</c:v>
                </c:pt>
                <c:pt idx="5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50016"/>
        <c:axId val="22741760"/>
      </c:barChart>
      <c:catAx>
        <c:axId val="2095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22741760"/>
        <c:crosses val="autoZero"/>
        <c:auto val="1"/>
        <c:lblAlgn val="ctr"/>
        <c:lblOffset val="100"/>
        <c:noMultiLvlLbl val="0"/>
      </c:catAx>
      <c:valAx>
        <c:axId val="2274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2095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  <a:latin typeface="+mn-lt"/>
              </a:rPr>
              <a:t>IZVORI KOJI SU UTJECALI NA IZBOR FINANCIJSKOG PROIZVODA</a:t>
            </a:r>
            <a:endParaRPr lang="hr-HR" sz="2400" b="1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987309753455857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PowerPoint]Sheet1'!$G$28:$U$28</c:f>
              <c:strCache>
                <c:ptCount val="15"/>
                <c:pt idx="0">
                  <c:v>Novinske reklame</c:v>
                </c:pt>
                <c:pt idx="1">
                  <c:v>Novinski članci</c:v>
                </c:pt>
                <c:pt idx="2">
                  <c:v>Ostale reklame</c:v>
                </c:pt>
                <c:pt idx="3">
                  <c:v>Preporuka nezavisnog financijskog savjetnika ili brokera</c:v>
                </c:pt>
                <c:pt idx="4">
                  <c:v>Informativni letci iz poslovnice</c:v>
                </c:pt>
                <c:pt idx="5">
                  <c:v>Televizija ili radio programi</c:v>
                </c:pt>
                <c:pt idx="6">
                  <c:v>Savjet poslodavca</c:v>
                </c:pt>
                <c:pt idx="7">
                  <c:v>Drugi izvori</c:v>
                </c:pt>
                <c:pt idx="8">
                  <c:v>Informacije najboljih kupovina pronađenih na Internetu</c:v>
                </c:pt>
                <c:pt idx="9">
                  <c:v>Specifične informacije pronađene na internetu</c:v>
                </c:pt>
                <c:pt idx="10">
                  <c:v>Savjet prijatelja, rodbine (koji rade u financijskoj industriji)</c:v>
                </c:pt>
                <c:pt idx="11">
                  <c:v>Televizijske reklame</c:v>
                </c:pt>
                <c:pt idx="12">
                  <c:v>Savjet prijatelja, rodbine (koji ne rade u financijskoj industriji)</c:v>
                </c:pt>
                <c:pt idx="13">
                  <c:v>Informacija prodajnog osoblja firme koja nudi proizvode</c:v>
                </c:pt>
                <c:pt idx="14">
                  <c:v>Moje prethodno iskustvo</c:v>
                </c:pt>
              </c:strCache>
            </c:strRef>
          </c:cat>
          <c:val>
            <c:numRef>
              <c:f>'[Chart in Microsoft PowerPoint]Sheet1'!$G$29:$U$29</c:f>
              <c:numCache>
                <c:formatCode>General</c:formatCode>
                <c:ptCount val="15"/>
                <c:pt idx="0">
                  <c:v>5.6</c:v>
                </c:pt>
                <c:pt idx="1">
                  <c:v>5.7</c:v>
                </c:pt>
                <c:pt idx="2">
                  <c:v>5.8</c:v>
                </c:pt>
                <c:pt idx="3">
                  <c:v>6.6</c:v>
                </c:pt>
                <c:pt idx="4">
                  <c:v>7</c:v>
                </c:pt>
                <c:pt idx="5">
                  <c:v>8.9</c:v>
                </c:pt>
                <c:pt idx="6">
                  <c:v>9</c:v>
                </c:pt>
                <c:pt idx="7">
                  <c:v>9.3000000000000007</c:v>
                </c:pt>
                <c:pt idx="8">
                  <c:v>11</c:v>
                </c:pt>
                <c:pt idx="9">
                  <c:v>12.3</c:v>
                </c:pt>
                <c:pt idx="10">
                  <c:v>12.9</c:v>
                </c:pt>
                <c:pt idx="11">
                  <c:v>14.9</c:v>
                </c:pt>
                <c:pt idx="12">
                  <c:v>15.8</c:v>
                </c:pt>
                <c:pt idx="13">
                  <c:v>16</c:v>
                </c:pt>
                <c:pt idx="14">
                  <c:v>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029440"/>
        <c:axId val="84030976"/>
      </c:barChart>
      <c:catAx>
        <c:axId val="840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030976"/>
        <c:crosses val="autoZero"/>
        <c:auto val="1"/>
        <c:lblAlgn val="ctr"/>
        <c:lblOffset val="100"/>
        <c:noMultiLvlLbl val="0"/>
      </c:catAx>
      <c:valAx>
        <c:axId val="84030976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0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/>
              <a:t>Da li Vam se u posljednjih 12 mjeseci dogodilo da dohodak ne pokrije životne troškove?</a:t>
            </a:r>
          </a:p>
        </c:rich>
      </c:tx>
      <c:layout>
        <c:manualLayout>
          <c:xMode val="edge"/>
          <c:yMode val="edge"/>
          <c:x val="0.13161212370080258"/>
          <c:y val="1.59949340139702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Sheet1!$B$45:$B$48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  <c:pt idx="3">
                  <c:v>Nije primjenljivo (nemam nikakav osobni dohodak)</c:v>
                </c:pt>
              </c:strCache>
            </c:strRef>
          </c:cat>
          <c:val>
            <c:numRef>
              <c:f>Sheet1!$D$45:$D$48</c:f>
              <c:numCache>
                <c:formatCode>General</c:formatCode>
                <c:ptCount val="4"/>
                <c:pt idx="0">
                  <c:v>49.3</c:v>
                </c:pt>
                <c:pt idx="1">
                  <c:v>49.4</c:v>
                </c:pt>
                <c:pt idx="2">
                  <c:v>0.2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37120"/>
        <c:axId val="22839680"/>
      </c:barChart>
      <c:catAx>
        <c:axId val="228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sr-Latn-RS"/>
          </a:p>
        </c:txPr>
        <c:crossAx val="22839680"/>
        <c:crosses val="autoZero"/>
        <c:auto val="1"/>
        <c:lblAlgn val="ctr"/>
        <c:lblOffset val="100"/>
        <c:noMultiLvlLbl val="0"/>
      </c:catAx>
      <c:valAx>
        <c:axId val="2283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228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 cap="all" baseline="0"/>
            </a:pPr>
            <a:r>
              <a:rPr lang="hr-HR" sz="2400" cap="all" baseline="0" dirty="0"/>
              <a:t>Kada biste izgubili vaš glavni izvor prihoda, koliko dugo biste mogli pokrivati vaše životne troškove bez posuđivanja novca</a:t>
            </a:r>
            <a:r>
              <a:rPr lang="hr-HR" sz="2400" cap="all" baseline="0" dirty="0" smtClean="0"/>
              <a:t>? (%) </a:t>
            </a:r>
            <a:endParaRPr lang="hr-HR" sz="2400" cap="all" baseline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PowerPoint]Sheet1'!$K$48:$K$52</c:f>
              <c:strCache>
                <c:ptCount val="5"/>
                <c:pt idx="0">
                  <c:v>Manje od jednog tjedna</c:v>
                </c:pt>
                <c:pt idx="1">
                  <c:v>Najmanje tjedan dana, ali ne i mjesec dana</c:v>
                </c:pt>
                <c:pt idx="2">
                  <c:v>Najmanje mjesec dana ali ne tri mjeseca</c:v>
                </c:pt>
                <c:pt idx="3">
                  <c:v>Najmanje tri mjeseca ali ne šest mjeseci</c:v>
                </c:pt>
                <c:pt idx="4">
                  <c:v>Više od šest mjeseci</c:v>
                </c:pt>
              </c:strCache>
            </c:strRef>
          </c:cat>
          <c:val>
            <c:numRef>
              <c:f>'[Chart in Microsoft PowerPoint]Sheet1'!$M$48:$M$52</c:f>
              <c:numCache>
                <c:formatCode>General</c:formatCode>
                <c:ptCount val="5"/>
                <c:pt idx="0">
                  <c:v>12</c:v>
                </c:pt>
                <c:pt idx="1">
                  <c:v>12.7</c:v>
                </c:pt>
                <c:pt idx="2">
                  <c:v>26.1</c:v>
                </c:pt>
                <c:pt idx="3">
                  <c:v>17.8</c:v>
                </c:pt>
                <c:pt idx="4">
                  <c:v>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068224"/>
        <c:axId val="84069760"/>
      </c:barChart>
      <c:catAx>
        <c:axId val="8406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84069760"/>
        <c:crosses val="autoZero"/>
        <c:auto val="1"/>
        <c:lblAlgn val="ctr"/>
        <c:lblOffset val="100"/>
        <c:noMultiLvlLbl val="0"/>
      </c:catAx>
      <c:valAx>
        <c:axId val="8406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sr-Latn-RS"/>
          </a:p>
        </c:txPr>
        <c:crossAx val="840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0.00148</cdr:x>
      <cdr:y>0.77821</cdr:y>
    </cdr:from>
    <cdr:to>
      <cdr:x>0.50075</cdr:x>
      <cdr:y>0.91871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6874" y="4501115"/>
          <a:ext cx="5708343" cy="8126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38B32-5582-40E7-A727-D2141CB47A1D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192E-EB71-4A38-B95F-FF16377EEE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93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95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19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71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08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3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4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2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44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19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5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39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1C44-34D3-4CC0-81D7-DCF2661BE4F2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6ADF-7325-44CD-87C0-DF15C5295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8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043" y="193728"/>
            <a:ext cx="10287000" cy="4774511"/>
          </a:xfrm>
        </p:spPr>
        <p:txBody>
          <a:bodyPr>
            <a:normAutofit fontScale="90000"/>
          </a:bodyPr>
          <a:lstStyle/>
          <a:p>
            <a:r>
              <a:rPr lang="hr-HR" sz="4400" b="1" cap="all" dirty="0" smtClean="0">
                <a:solidFill>
                  <a:srgbClr val="C00000"/>
                </a:solidFill>
              </a:rPr>
              <a:t/>
            </a:r>
            <a:br>
              <a:rPr lang="hr-HR" sz="4400" b="1" cap="all" dirty="0" smtClean="0">
                <a:solidFill>
                  <a:srgbClr val="C00000"/>
                </a:solidFill>
              </a:rPr>
            </a:br>
            <a:r>
              <a:rPr lang="hr-HR" sz="4400" b="1" cap="all" dirty="0">
                <a:solidFill>
                  <a:srgbClr val="C00000"/>
                </a:solidFill>
              </a:rPr>
              <a:t/>
            </a:r>
            <a:br>
              <a:rPr lang="hr-HR" sz="4400" b="1" cap="all" dirty="0">
                <a:solidFill>
                  <a:srgbClr val="C00000"/>
                </a:solidFill>
              </a:rPr>
            </a:br>
            <a:r>
              <a:rPr lang="hr-HR" sz="4400" b="1" cap="all" dirty="0" smtClean="0">
                <a:solidFill>
                  <a:srgbClr val="C00000"/>
                </a:solidFill>
              </a:rPr>
              <a:t/>
            </a:r>
            <a:br>
              <a:rPr lang="hr-HR" sz="4400" b="1" cap="all" dirty="0" smtClean="0">
                <a:solidFill>
                  <a:srgbClr val="C00000"/>
                </a:solidFill>
              </a:rPr>
            </a:br>
            <a:r>
              <a:rPr lang="hr-HR" sz="4400" b="1" cap="all" dirty="0">
                <a:solidFill>
                  <a:srgbClr val="C00000"/>
                </a:solidFill>
              </a:rPr>
              <a:t/>
            </a:r>
            <a:br>
              <a:rPr lang="hr-HR" sz="4400" b="1" cap="all" dirty="0">
                <a:solidFill>
                  <a:srgbClr val="C00000"/>
                </a:solidFill>
              </a:rPr>
            </a:br>
            <a:r>
              <a:rPr lang="hr-HR" sz="4400" b="1" cap="all" dirty="0" smtClean="0">
                <a:solidFill>
                  <a:srgbClr val="C00000"/>
                </a:solidFill>
              </a:rPr>
              <a:t/>
            </a:r>
            <a:br>
              <a:rPr lang="hr-HR" sz="4400" b="1" cap="all" dirty="0" smtClean="0">
                <a:solidFill>
                  <a:srgbClr val="C00000"/>
                </a:solidFill>
              </a:rPr>
            </a:br>
            <a:r>
              <a:rPr lang="hr-HR" sz="4400" b="1" cap="all" dirty="0">
                <a:solidFill>
                  <a:srgbClr val="C00000"/>
                </a:solidFill>
              </a:rPr>
              <a:t/>
            </a:r>
            <a:br>
              <a:rPr lang="hr-HR" sz="4400" b="1" cap="all" dirty="0">
                <a:solidFill>
                  <a:srgbClr val="C00000"/>
                </a:solidFill>
              </a:rPr>
            </a:br>
            <a:r>
              <a:rPr lang="hr-HR" sz="4400" b="1" cap="all" dirty="0" smtClean="0">
                <a:solidFill>
                  <a:srgbClr val="C00000"/>
                </a:solidFill>
              </a:rPr>
              <a:t/>
            </a:r>
            <a:br>
              <a:rPr lang="hr-HR" sz="4400" b="1" cap="all" dirty="0" smtClean="0">
                <a:solidFill>
                  <a:srgbClr val="C00000"/>
                </a:solidFill>
              </a:rPr>
            </a:br>
            <a:r>
              <a:rPr lang="hr-HR" sz="4000" b="1" cap="all" dirty="0" smtClean="0">
                <a:solidFill>
                  <a:srgbClr val="C00000"/>
                </a:solidFill>
                <a:latin typeface="+mn-lt"/>
              </a:rPr>
              <a:t>Klub </a:t>
            </a:r>
            <a:r>
              <a:rPr lang="hr-HR" sz="4000" b="1" cap="all" dirty="0">
                <a:solidFill>
                  <a:srgbClr val="C00000"/>
                </a:solidFill>
                <a:latin typeface="+mn-lt"/>
              </a:rPr>
              <a:t>EIZ – Javna prezentacija istraživanja </a:t>
            </a:r>
            <a:r>
              <a:rPr lang="hr-HR" sz="4000" b="1" cap="all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hr-HR" sz="4000" b="1" cap="all" dirty="0" smtClean="0">
                <a:solidFill>
                  <a:srgbClr val="C00000"/>
                </a:solidFill>
                <a:latin typeface="+mn-lt"/>
              </a:rPr>
            </a:br>
            <a:r>
              <a:rPr lang="hr-HR" sz="4000" b="1" cap="all" dirty="0" smtClean="0">
                <a:solidFill>
                  <a:srgbClr val="C00000"/>
                </a:solidFill>
                <a:latin typeface="+mn-lt"/>
              </a:rPr>
              <a:t>13.03.2015.</a:t>
            </a:r>
            <a:r>
              <a:rPr lang="hr-HR" sz="4000" b="1" cap="all" dirty="0">
                <a:solidFill>
                  <a:srgbClr val="C00000"/>
                </a:solidFill>
                <a:latin typeface="+mn-lt"/>
              </a:rPr>
              <a:t/>
            </a:r>
            <a:br>
              <a:rPr lang="hr-HR" sz="4000" b="1" cap="all" dirty="0">
                <a:solidFill>
                  <a:srgbClr val="C00000"/>
                </a:solidFill>
                <a:latin typeface="+mn-lt"/>
              </a:rPr>
            </a:br>
            <a:r>
              <a:rPr lang="hr-HR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4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3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Ocjena financijskE pismenostI u  Hrvatskoj </a:t>
            </a:r>
            <a:r>
              <a:rPr lang="hr-HR" sz="4900" b="1" cap="all" dirty="0" smtClean="0">
                <a:latin typeface="+mn-lt"/>
              </a:rPr>
              <a:t/>
            </a:r>
            <a:br>
              <a:rPr lang="hr-HR" sz="4900" b="1" cap="all" dirty="0" smtClean="0">
                <a:latin typeface="+mn-lt"/>
              </a:rPr>
            </a:br>
            <a:r>
              <a:rPr lang="hr-HR" sz="4900" b="1" dirty="0"/>
              <a:t/>
            </a:r>
            <a:br>
              <a:rPr lang="hr-HR" sz="4900" b="1" dirty="0"/>
            </a:br>
            <a:endParaRPr lang="hr-HR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705" y="4881966"/>
            <a:ext cx="4339526" cy="1557580"/>
          </a:xfrm>
        </p:spPr>
        <p:txBody>
          <a:bodyPr>
            <a:normAutofit fontScale="92500" lnSpcReduction="10000"/>
          </a:bodyPr>
          <a:lstStyle/>
          <a:p>
            <a:pPr algn="l"/>
            <a:endParaRPr lang="hr-HR" dirty="0" smtClean="0">
              <a:solidFill>
                <a:srgbClr val="C00000"/>
              </a:solidFill>
            </a:endParaRPr>
          </a:p>
          <a:p>
            <a:pPr algn="l"/>
            <a:r>
              <a:rPr lang="hr-HR" b="1" dirty="0" smtClean="0">
                <a:solidFill>
                  <a:srgbClr val="C00000"/>
                </a:solidFill>
              </a:rPr>
              <a:t>Dr. sc. Maja Vehovec, EIZ</a:t>
            </a:r>
          </a:p>
          <a:p>
            <a:pPr algn="l"/>
            <a:r>
              <a:rPr lang="hr-HR" b="1" dirty="0" smtClean="0">
                <a:solidFill>
                  <a:srgbClr val="C00000"/>
                </a:solidFill>
              </a:rPr>
              <a:t>Dr. sc. Edo Rajh, EIZ</a:t>
            </a:r>
          </a:p>
          <a:p>
            <a:pPr algn="l"/>
            <a:r>
              <a:rPr lang="hr-HR" b="1" dirty="0">
                <a:solidFill>
                  <a:srgbClr val="C00000"/>
                </a:solidFill>
              </a:rPr>
              <a:t>Dr. sc. Ivona Škreblin </a:t>
            </a:r>
            <a:r>
              <a:rPr lang="hr-HR" b="1" dirty="0" err="1" smtClean="0">
                <a:solidFill>
                  <a:srgbClr val="C00000"/>
                </a:solidFill>
              </a:rPr>
              <a:t>Kirbiš</a:t>
            </a:r>
            <a:r>
              <a:rPr lang="hr-HR" b="1" dirty="0" smtClean="0">
                <a:solidFill>
                  <a:srgbClr val="C00000"/>
                </a:solidFill>
              </a:rPr>
              <a:t>, ZŠEM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mvehovec\Documents\EIZ\EIZ-Admin\eiz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441" y="5889357"/>
            <a:ext cx="2107769" cy="4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5655"/>
              </p:ext>
            </p:extLst>
          </p:nvPr>
        </p:nvGraphicFramePr>
        <p:xfrm>
          <a:off x="210590" y="167640"/>
          <a:ext cx="11780517" cy="5809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810"/>
                <a:gridCol w="4523509"/>
                <a:gridCol w="3413760"/>
                <a:gridCol w="2377438"/>
              </a:tblGrid>
              <a:tr h="899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Nalazim veće zadovoljstvo u trošenju novca  nego u</a:t>
                      </a: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dugoročnoj štednji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Nastojim živjeti</a:t>
                      </a: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 danas, a sutra kako bude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Novac postoji da bi se trošio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20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rgbClr val="C00000"/>
                          </a:solidFill>
                          <a:effectLst/>
                        </a:rPr>
                        <a:t>Hrvatska </a:t>
                      </a:r>
                      <a:endParaRPr lang="hr-HR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Albanija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>
                          <a:latin typeface="+mn-lt"/>
                        </a:rPr>
                        <a:t>61%</a:t>
                      </a:r>
                      <a:endParaRPr lang="hr-HR" sz="24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Armenija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Češka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Estonija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Njemačka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Mađarska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hr-H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Irska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Norveška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Poljska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VB</a:t>
                      </a: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98932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Postoci</a:t>
            </a:r>
            <a:r>
              <a:rPr lang="hr-HR" sz="2000" b="1" dirty="0" smtClean="0"/>
              <a:t> se odnose na ispitanike koji se ne slažu s tvrdnjama, odnosno one koji imaju odgovorniji financijski stav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0974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724400" cy="6858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II. Stavovi i uvjerenja 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2" y="2170705"/>
            <a:ext cx="5576278" cy="4006257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 smtClean="0"/>
              <a:t> </a:t>
            </a:r>
          </a:p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506881"/>
              </p:ext>
            </p:extLst>
          </p:nvPr>
        </p:nvGraphicFramePr>
        <p:xfrm>
          <a:off x="274320" y="701039"/>
          <a:ext cx="11658600" cy="603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8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915770" cy="731520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III. Ponašanja i namjere</a:t>
            </a:r>
            <a:endParaRPr lang="hr-HR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991062"/>
              </p:ext>
            </p:extLst>
          </p:nvPr>
        </p:nvGraphicFramePr>
        <p:xfrm>
          <a:off x="0" y="640081"/>
          <a:ext cx="12054840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675597"/>
              </p:ext>
            </p:extLst>
          </p:nvPr>
        </p:nvGraphicFramePr>
        <p:xfrm>
          <a:off x="167640" y="121920"/>
          <a:ext cx="1184148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2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41982"/>
              </p:ext>
            </p:extLst>
          </p:nvPr>
        </p:nvGraphicFramePr>
        <p:xfrm>
          <a:off x="185980" y="0"/>
          <a:ext cx="11655500" cy="642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884176" y="188856"/>
            <a:ext cx="5757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0463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704849"/>
              </p:ext>
            </p:extLst>
          </p:nvPr>
        </p:nvGraphicFramePr>
        <p:xfrm>
          <a:off x="0" y="0"/>
          <a:ext cx="12192000" cy="669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0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271121"/>
              </p:ext>
            </p:extLst>
          </p:nvPr>
        </p:nvGraphicFramePr>
        <p:xfrm>
          <a:off x="182881" y="269823"/>
          <a:ext cx="11795760" cy="646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6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03507122"/>
              </p:ext>
            </p:extLst>
          </p:nvPr>
        </p:nvGraphicFramePr>
        <p:xfrm>
          <a:off x="167640" y="164892"/>
          <a:ext cx="11765280" cy="652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1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5943719"/>
              </p:ext>
            </p:extLst>
          </p:nvPr>
        </p:nvGraphicFramePr>
        <p:xfrm>
          <a:off x="335280" y="268574"/>
          <a:ext cx="11582399" cy="580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3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469525"/>
              </p:ext>
            </p:extLst>
          </p:nvPr>
        </p:nvGraphicFramePr>
        <p:xfrm>
          <a:off x="104931" y="0"/>
          <a:ext cx="12087069" cy="672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65125"/>
            <a:ext cx="10881360" cy="777875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solidFill>
                  <a:srgbClr val="0070C0"/>
                </a:solidFill>
                <a:latin typeface="+mn-lt"/>
              </a:rPr>
              <a:t>ISPITANICI – DEMOGRAFSKI PODACI</a:t>
            </a:r>
            <a:endParaRPr lang="hr-HR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41"/>
            <a:ext cx="10515600" cy="4637722"/>
          </a:xfrm>
        </p:spPr>
        <p:txBody>
          <a:bodyPr>
            <a:noAutofit/>
          </a:bodyPr>
          <a:lstStyle/>
          <a:p>
            <a:r>
              <a:rPr lang="hr-HR" sz="4400" b="1" dirty="0" smtClean="0"/>
              <a:t>900 ispitanika: </a:t>
            </a:r>
          </a:p>
          <a:p>
            <a:pPr marL="457200" lvl="1" indent="0">
              <a:buNone/>
            </a:pPr>
            <a:r>
              <a:rPr lang="hr-HR" sz="4400" b="1" dirty="0" smtClean="0"/>
              <a:t>- 300 sjeverozapadna Hrvatska </a:t>
            </a:r>
          </a:p>
          <a:p>
            <a:pPr marL="457200" lvl="1" indent="0">
              <a:buNone/>
            </a:pPr>
            <a:r>
              <a:rPr lang="hr-HR" sz="4400" b="1" dirty="0" smtClean="0"/>
              <a:t>- 300 središnja i istočna Hrvatska</a:t>
            </a:r>
          </a:p>
          <a:p>
            <a:pPr marL="457200" lvl="1" indent="0">
              <a:buNone/>
            </a:pPr>
            <a:r>
              <a:rPr lang="hr-HR" sz="4400" b="1" dirty="0" smtClean="0"/>
              <a:t>- 300 Jadranska Hrvatska</a:t>
            </a:r>
            <a:endParaRPr lang="hr-HR" sz="4400" b="1" dirty="0"/>
          </a:p>
          <a:p>
            <a:r>
              <a:rPr lang="hr-HR" sz="4400" b="1" dirty="0" smtClean="0"/>
              <a:t>49% muškarci i 51% žene</a:t>
            </a:r>
          </a:p>
          <a:p>
            <a:r>
              <a:rPr lang="hr-HR" sz="4400" b="1" dirty="0" smtClean="0"/>
              <a:t>Prosječna dob ispitanika 42,5 godina</a:t>
            </a:r>
          </a:p>
          <a:p>
            <a:endParaRPr lang="hr-HR" sz="4400" dirty="0" smtClean="0"/>
          </a:p>
          <a:p>
            <a:endParaRPr lang="hr-HR" sz="4400" dirty="0" smtClean="0"/>
          </a:p>
        </p:txBody>
      </p:sp>
    </p:spTree>
    <p:extLst>
      <p:ext uri="{BB962C8B-B14F-4D97-AF65-F5344CB8AC3E}">
        <p14:creationId xmlns:p14="http://schemas.microsoft.com/office/powerpoint/2010/main" val="39867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070080" cy="1415144"/>
          </a:xfrm>
        </p:spPr>
        <p:txBody>
          <a:bodyPr>
            <a:noAutofit/>
          </a:bodyPr>
          <a:lstStyle/>
          <a:p>
            <a:r>
              <a:rPr lang="hr-HR" b="1" cap="all" dirty="0" smtClean="0">
                <a:solidFill>
                  <a:srgbClr val="C00000"/>
                </a:solidFill>
              </a:rPr>
              <a:t>Kombinirana mjera financijske pismenosti – OECD metodologija</a:t>
            </a:r>
            <a:endParaRPr lang="hr-HR" b="1" cap="al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874520"/>
            <a:ext cx="11005457" cy="4571999"/>
          </a:xfrm>
        </p:spPr>
        <p:txBody>
          <a:bodyPr>
            <a:normAutofit lnSpcReduction="10000"/>
          </a:bodyPr>
          <a:lstStyle/>
          <a:p>
            <a:r>
              <a:rPr lang="hr-HR" sz="4400" dirty="0" smtClean="0"/>
              <a:t>Znanje </a:t>
            </a:r>
            <a:r>
              <a:rPr lang="hr-HR" sz="4400" dirty="0"/>
              <a:t>+ stav + </a:t>
            </a:r>
            <a:r>
              <a:rPr lang="hr-HR" sz="4400" dirty="0" smtClean="0"/>
              <a:t>ponašanje </a:t>
            </a:r>
          </a:p>
          <a:p>
            <a:pPr marL="0" indent="0">
              <a:buNone/>
            </a:pPr>
            <a:r>
              <a:rPr lang="hr-HR" sz="4400" dirty="0" smtClean="0"/>
              <a:t>(rezultat se može kretati od 1 do 22, viši rezultat znači veću financijsku pismenost)</a:t>
            </a:r>
          </a:p>
          <a:p>
            <a:pPr marL="0" indent="0">
              <a:buNone/>
            </a:pPr>
            <a:endParaRPr lang="hr-HR" sz="4400" dirty="0" smtClean="0"/>
          </a:p>
          <a:p>
            <a:r>
              <a:rPr lang="hr-HR" sz="4400" dirty="0"/>
              <a:t>82% ISPITANIKA IMA REZULTAT VEĆI OD </a:t>
            </a:r>
            <a:r>
              <a:rPr lang="hr-HR" sz="4400" dirty="0" smtClean="0"/>
              <a:t>11</a:t>
            </a:r>
          </a:p>
          <a:p>
            <a:endParaRPr lang="hr-HR" sz="4400" dirty="0"/>
          </a:p>
          <a:p>
            <a:r>
              <a:rPr lang="hr-HR" sz="4400" dirty="0" smtClean="0"/>
              <a:t>M= 14,00, SD= 3,05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75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887747"/>
              </p:ext>
            </p:extLst>
          </p:nvPr>
        </p:nvGraphicFramePr>
        <p:xfrm>
          <a:off x="182880" y="274320"/>
          <a:ext cx="11780520" cy="638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7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684130"/>
              </p:ext>
            </p:extLst>
          </p:nvPr>
        </p:nvGraphicFramePr>
        <p:xfrm>
          <a:off x="228600" y="198120"/>
          <a:ext cx="11780520" cy="641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6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895961"/>
              </p:ext>
            </p:extLst>
          </p:nvPr>
        </p:nvGraphicFramePr>
        <p:xfrm>
          <a:off x="167640" y="182880"/>
          <a:ext cx="1184147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4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59610"/>
              </p:ext>
            </p:extLst>
          </p:nvPr>
        </p:nvGraphicFramePr>
        <p:xfrm>
          <a:off x="259080" y="228600"/>
          <a:ext cx="11795760" cy="641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7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64632"/>
              </p:ext>
            </p:extLst>
          </p:nvPr>
        </p:nvGraphicFramePr>
        <p:xfrm>
          <a:off x="213360" y="152400"/>
          <a:ext cx="117348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0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534108" cy="701039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"/>
            <a:ext cx="12054840" cy="61142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hr-HR" sz="2400" b="1" dirty="0" smtClean="0"/>
          </a:p>
          <a:p>
            <a:pPr algn="just"/>
            <a:r>
              <a:rPr lang="hr-HR" sz="3000" b="1" dirty="0" smtClean="0"/>
              <a:t>STANOVNIŠTVO JE PRILIČNO HOMOGENO U RAZINI FINANCIJSKE PISMENOSTI U HRVATSKOJ PREMA REGIONALNOM OBILJEŽJU.</a:t>
            </a:r>
          </a:p>
          <a:p>
            <a:pPr marL="0" indent="0" algn="just">
              <a:buNone/>
            </a:pPr>
            <a:endParaRPr lang="hr-HR" sz="3000" b="1" dirty="0" smtClean="0"/>
          </a:p>
          <a:p>
            <a:pPr algn="just"/>
            <a:r>
              <a:rPr lang="hr-HR" sz="3000" b="1" dirty="0" smtClean="0"/>
              <a:t>POSTOJE STATISTIČKI ZNAČAJNE RAZLIKE U FINANCIJSKOJ PISMENOSTI VEZANE ZA ROD, DOB, PRIHODE I OBRAZOVANJE. </a:t>
            </a:r>
          </a:p>
          <a:p>
            <a:pPr marL="0" indent="0" algn="just">
              <a:buNone/>
            </a:pPr>
            <a:endParaRPr lang="hr-HR" sz="3000" b="1" dirty="0" smtClean="0"/>
          </a:p>
          <a:p>
            <a:pPr algn="just"/>
            <a:r>
              <a:rPr lang="hr-HR" sz="3000" b="1" dirty="0" smtClean="0"/>
              <a:t>OBRAZOVANJE SE POKAZUJE KLJUČNOM VARIJABLOM KOJA ODREĐUJE RAZINU FINANCIJSKE PISMENOSTI, JER JE ZNANJE DIMENZIJA KOJA  NAJSNAŽNIJE UTJEČE NA FINANCIJSKU PISMENOST. </a:t>
            </a:r>
          </a:p>
          <a:p>
            <a:pPr marL="0" indent="0" algn="just">
              <a:buNone/>
            </a:pPr>
            <a:endParaRPr lang="hr-HR" sz="3000" b="1" dirty="0" smtClean="0"/>
          </a:p>
          <a:p>
            <a:pPr algn="just"/>
            <a:r>
              <a:rPr lang="hr-HR" sz="3000" b="1" dirty="0" smtClean="0"/>
              <a:t>ZA TOČNO POZICIONIRANJE HRVATSKE U FINANCIJSKOJ PISMENOSTI POTREBNO JE NAPRAVITI ISTOVJETNO ISTRAŽIVANJE PREMA OECD UPITNIKU TE KOMPARATIVNO USPOREDITI ZEMLJE.</a:t>
            </a:r>
          </a:p>
          <a:p>
            <a:pPr marL="0" indent="0" algn="just">
              <a:buNone/>
            </a:pPr>
            <a:endParaRPr lang="hr-HR" sz="3000" b="1" dirty="0" smtClean="0"/>
          </a:p>
          <a:p>
            <a:pPr algn="just"/>
            <a:r>
              <a:rPr lang="hr-HR" sz="3000" b="1" dirty="0" smtClean="0"/>
              <a:t>JOŠ VAŽNIJE JE PONAVLJATI ISTRAŽIVANJA U PERIODIMA OD 3 DO 5 GODINA I BILJEŽITI NACIONALNI NAPREDAK!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mvehovec\Documents\EIZ\EIZ-Admin\eiz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54" y="6467855"/>
            <a:ext cx="1812040" cy="3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390"/>
            <a:ext cx="10515600" cy="516957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0070C0"/>
                </a:solidFill>
              </a:rPr>
              <a:t>HVALA NA PAŽNJI!</a:t>
            </a:r>
            <a:endParaRPr lang="hr-HR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mvehovec\Documents\EIZ\EIZ-Admin\eiz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802" y="5611101"/>
            <a:ext cx="1812040" cy="3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"/>
            <a:ext cx="12085320" cy="1066800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  <a:latin typeface="+mn-lt"/>
              </a:rPr>
              <a:t>REZULTATI</a:t>
            </a:r>
            <a:endParaRPr lang="hr-HR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60"/>
            <a:ext cx="10850880" cy="48206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400" b="1" dirty="0" smtClean="0"/>
              <a:t>Financijska pismenost se ocjenjuje na tri dimenzije:</a:t>
            </a:r>
          </a:p>
          <a:p>
            <a:pPr marL="457200" lvl="1" indent="0">
              <a:buNone/>
            </a:pPr>
            <a:r>
              <a:rPr lang="hr-HR" sz="4400" b="1" dirty="0" smtClean="0">
                <a:solidFill>
                  <a:srgbClr val="C00000"/>
                </a:solidFill>
              </a:rPr>
              <a:t>	I.   Znanje</a:t>
            </a:r>
            <a:endParaRPr lang="hr-HR" sz="44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hr-HR" sz="4400" b="1" dirty="0" smtClean="0">
                <a:solidFill>
                  <a:srgbClr val="C00000"/>
                </a:solidFill>
              </a:rPr>
              <a:t>	II. Stavovi i uvjerenja</a:t>
            </a:r>
          </a:p>
          <a:p>
            <a:pPr marL="457200" lvl="1" indent="0">
              <a:buNone/>
            </a:pPr>
            <a:r>
              <a:rPr lang="hr-HR" sz="4400" b="1" dirty="0" smtClean="0">
                <a:solidFill>
                  <a:srgbClr val="C00000"/>
                </a:solidFill>
              </a:rPr>
              <a:t>	III. </a:t>
            </a:r>
            <a:r>
              <a:rPr lang="hr-HR" sz="4400" b="1" dirty="0">
                <a:solidFill>
                  <a:srgbClr val="C00000"/>
                </a:solidFill>
              </a:rPr>
              <a:t>Ponašanje i </a:t>
            </a:r>
            <a:r>
              <a:rPr lang="hr-HR" sz="4400" b="1" dirty="0" smtClean="0">
                <a:solidFill>
                  <a:srgbClr val="C00000"/>
                </a:solidFill>
              </a:rPr>
              <a:t>namjere</a:t>
            </a:r>
          </a:p>
          <a:p>
            <a:pPr marL="457200" lvl="1" indent="0">
              <a:buNone/>
            </a:pPr>
            <a:endParaRPr lang="hr-HR" sz="44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hr-HR" sz="4400" b="1" dirty="0" smtClean="0"/>
              <a:t>I na kombiniranoj mjeri koja uključuje sve tri dimenzije.</a:t>
            </a:r>
          </a:p>
          <a:p>
            <a:pPr marL="457200" lvl="1" indent="0">
              <a:buNone/>
            </a:pPr>
            <a:endParaRPr lang="hr-HR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68879" cy="9144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I. </a:t>
            </a:r>
            <a:r>
              <a:rPr lang="hr-HR" sz="4900" b="1" dirty="0" smtClean="0">
                <a:solidFill>
                  <a:srgbClr val="C00000"/>
                </a:solidFill>
                <a:latin typeface="+mn-lt"/>
              </a:rPr>
              <a:t>Znanje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endParaRPr lang="hr-HR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45236251"/>
              </p:ext>
            </p:extLst>
          </p:nvPr>
        </p:nvGraphicFramePr>
        <p:xfrm>
          <a:off x="275569" y="716280"/>
          <a:ext cx="11292840" cy="602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56760" cy="970059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I. Znanje</a:t>
            </a:r>
            <a:r>
              <a:rPr lang="hr-HR" dirty="0" smtClean="0">
                <a:solidFill>
                  <a:srgbClr val="C00000"/>
                </a:solidFill>
                <a:latin typeface="+mn-lt"/>
              </a:rPr>
              <a:t> </a:t>
            </a:r>
            <a:endParaRPr lang="hr-H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3920"/>
            <a:ext cx="3901440" cy="544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b="1" dirty="0" smtClean="0"/>
              <a:t>14% ispitanika je točno odgovorilo na svih 7 pitanja znanja</a:t>
            </a:r>
          </a:p>
          <a:p>
            <a:pPr marL="0" indent="0" algn="just">
              <a:buNone/>
            </a:pPr>
            <a:r>
              <a:rPr lang="hr-HR" sz="2400" b="1" dirty="0" smtClean="0"/>
              <a:t>57,3</a:t>
            </a:r>
            <a:r>
              <a:rPr lang="hr-HR" sz="2400" b="1" dirty="0"/>
              <a:t>% ispitanika ima </a:t>
            </a:r>
            <a:r>
              <a:rPr lang="hr-HR" sz="2400" b="1" dirty="0" smtClean="0"/>
              <a:t>rezultat 5+ </a:t>
            </a:r>
          </a:p>
          <a:p>
            <a:pPr marL="0" indent="0" algn="just">
              <a:buNone/>
            </a:pPr>
            <a:r>
              <a:rPr lang="hr-HR" sz="2400" b="1" dirty="0"/>
              <a:t>Modalni odgovor većine zemalja je 6 </a:t>
            </a:r>
            <a:r>
              <a:rPr lang="en-US" sz="2400" b="1" dirty="0" smtClean="0"/>
              <a:t>(</a:t>
            </a:r>
            <a:r>
              <a:rPr lang="en-US" sz="2400" b="1" dirty="0" err="1"/>
              <a:t>Albani</a:t>
            </a:r>
            <a:r>
              <a:rPr lang="hr-HR" sz="2400" b="1" dirty="0"/>
              <a:t>ja</a:t>
            </a:r>
            <a:r>
              <a:rPr lang="en-US" sz="2400" b="1" dirty="0"/>
              <a:t>, </a:t>
            </a:r>
            <a:r>
              <a:rPr lang="en-US" sz="2400" b="1" dirty="0" err="1"/>
              <a:t>Armeni</a:t>
            </a:r>
            <a:r>
              <a:rPr lang="hr-HR" sz="2400" b="1" dirty="0"/>
              <a:t>ja</a:t>
            </a:r>
            <a:r>
              <a:rPr lang="en-US" sz="2400" b="1" dirty="0"/>
              <a:t>, </a:t>
            </a:r>
            <a:r>
              <a:rPr lang="hr-HR" sz="2400" b="1" dirty="0"/>
              <a:t>Mađarska, </a:t>
            </a:r>
            <a:r>
              <a:rPr lang="en-US" sz="2400" b="1" dirty="0" err="1"/>
              <a:t>Ir</a:t>
            </a:r>
            <a:r>
              <a:rPr lang="hr-HR" sz="2400" b="1" dirty="0" err="1"/>
              <a:t>ska</a:t>
            </a:r>
            <a:r>
              <a:rPr lang="en-US" sz="2400" b="1" dirty="0"/>
              <a:t>, </a:t>
            </a:r>
            <a:r>
              <a:rPr lang="hr-HR" sz="2400" b="1" dirty="0"/>
              <a:t>Malezija</a:t>
            </a:r>
            <a:r>
              <a:rPr lang="en-US" sz="2400" b="1" dirty="0"/>
              <a:t>, </a:t>
            </a:r>
            <a:r>
              <a:rPr lang="hr-HR" sz="2400" b="1" dirty="0"/>
              <a:t>Norveška,</a:t>
            </a:r>
            <a:r>
              <a:rPr lang="en-US" sz="2400" b="1" dirty="0"/>
              <a:t> Peru, </a:t>
            </a:r>
            <a:r>
              <a:rPr lang="hr-HR" sz="2400" b="1" dirty="0"/>
              <a:t>Poljska,</a:t>
            </a:r>
            <a:r>
              <a:rPr lang="en-US" sz="2400" b="1" dirty="0"/>
              <a:t> </a:t>
            </a:r>
            <a:r>
              <a:rPr lang="hr-HR" sz="2400" b="1" dirty="0" smtClean="0"/>
              <a:t>VB</a:t>
            </a:r>
            <a:r>
              <a:rPr lang="en-US" sz="2400" b="1" dirty="0" smtClean="0"/>
              <a:t>), </a:t>
            </a:r>
            <a:r>
              <a:rPr lang="hr-HR" sz="2400" b="1" dirty="0"/>
              <a:t>neke zemlje imaju </a:t>
            </a:r>
            <a:r>
              <a:rPr lang="hr-HR" sz="2400" b="1" dirty="0" smtClean="0"/>
              <a:t>i viši rezultat Češka,  Estonija i Njemačka.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algn="just"/>
            <a:endParaRPr lang="hr-HR" sz="2400" b="1" dirty="0"/>
          </a:p>
          <a:p>
            <a:pPr algn="just"/>
            <a:endParaRPr lang="hr-HR" sz="2400" b="1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117942"/>
              </p:ext>
            </p:extLst>
          </p:nvPr>
        </p:nvGraphicFramePr>
        <p:xfrm>
          <a:off x="4424767" y="121920"/>
          <a:ext cx="7411173" cy="623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70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20158"/>
              </p:ext>
            </p:extLst>
          </p:nvPr>
        </p:nvGraphicFramePr>
        <p:xfrm>
          <a:off x="213360" y="0"/>
          <a:ext cx="11506201" cy="6598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/>
                <a:gridCol w="1447800"/>
                <a:gridCol w="1219200"/>
                <a:gridCol w="1325880"/>
                <a:gridCol w="1661160"/>
                <a:gridCol w="975360"/>
                <a:gridCol w="1783080"/>
                <a:gridCol w="1813561"/>
              </a:tblGrid>
              <a:tr h="1400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Vrijednost novca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kroz vrijeme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Odnos kamate i glavnice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Izračun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kamata – </a:t>
                      </a:r>
                      <a:br>
                        <a:rPr lang="hr-H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1 g.</a:t>
                      </a: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Složeno ukamaćivanje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Rizik i prinos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Razumijevanje inflacije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Diversifikacija rizika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67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rgbClr val="C00000"/>
                          </a:solidFill>
                          <a:effectLst/>
                        </a:rPr>
                        <a:t>Hrvatska</a:t>
                      </a:r>
                      <a:endParaRPr lang="hr-HR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C00000"/>
                          </a:solidFill>
                          <a:effectLst/>
                        </a:rPr>
                        <a:t>75%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C00000"/>
                          </a:solidFill>
                          <a:effectLst/>
                        </a:rPr>
                        <a:t>87%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C00000"/>
                          </a:solidFill>
                          <a:effectLst/>
                        </a:rPr>
                        <a:t>48%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23%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C00000"/>
                          </a:solidFill>
                          <a:effectLst/>
                        </a:rPr>
                        <a:t>84%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C00000"/>
                          </a:solidFill>
                          <a:effectLst/>
                        </a:rPr>
                        <a:t>88%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C00000"/>
                          </a:solidFill>
                          <a:effectLst/>
                        </a:rPr>
                        <a:t>63%</a:t>
                      </a:r>
                      <a:endParaRPr lang="hr-H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Albanija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63%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Armenija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83%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53%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59%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Češka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32%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54%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Estonija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86%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84%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64%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72%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Njemačka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88%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64%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79%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Mađarska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95%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46%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86%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effectLst/>
                        </a:rPr>
                        <a:t>91%</a:t>
                      </a:r>
                      <a:endParaRPr lang="hr-H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Irska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76%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29%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84%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Norveška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87%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54%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</a:rPr>
                        <a:t>Poljska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27%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48%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VB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90%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77%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94%</a:t>
                      </a:r>
                      <a:endParaRPr lang="hr-H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55%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0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40280" cy="7620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I. Znanje</a:t>
            </a:r>
            <a:endParaRPr lang="hr-HR" b="1" dirty="0"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111515"/>
              </p:ext>
            </p:extLst>
          </p:nvPr>
        </p:nvGraphicFramePr>
        <p:xfrm>
          <a:off x="228600" y="563880"/>
          <a:ext cx="11704320" cy="598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61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625"/>
            <a:ext cx="5257799" cy="896775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II. Stavovi i uvjerenja</a:t>
            </a:r>
            <a:endParaRPr lang="hr-HR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28634"/>
              </p:ext>
            </p:extLst>
          </p:nvPr>
        </p:nvGraphicFramePr>
        <p:xfrm>
          <a:off x="196486" y="703991"/>
          <a:ext cx="11433266" cy="578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1770940" y="2941320"/>
            <a:ext cx="392881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26719" y="4770119"/>
            <a:ext cx="5638799" cy="602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8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273040" cy="868680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II. Stavovi i uvjerenja</a:t>
            </a:r>
            <a:endParaRPr lang="hr-H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36320"/>
            <a:ext cx="11689080" cy="5394959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Kombinirana varijabla stava koja se sastoji od 3 tvrdnje:</a:t>
            </a:r>
          </a:p>
          <a:p>
            <a:pPr lvl="1"/>
            <a:r>
              <a:rPr lang="hr-HR" sz="3200" dirty="0" smtClean="0"/>
              <a:t>NOVAC POSTOJI DA BI SE TROŠIO </a:t>
            </a:r>
          </a:p>
          <a:p>
            <a:pPr lvl="1"/>
            <a:r>
              <a:rPr lang="hr-HR" sz="3200" dirty="0" smtClean="0"/>
              <a:t>NALAZIM VEĆE ZADOVOLJSTVO U TROŠENJU NOVCA NEGOLI U DUGOROČNOJ ŠTEDNJI</a:t>
            </a:r>
          </a:p>
          <a:p>
            <a:pPr lvl="1"/>
            <a:r>
              <a:rPr lang="hr-HR" sz="3200" dirty="0" smtClean="0"/>
              <a:t>NASTOJIM ŽIVJETI ZA DANAS, A SUTRA KAKO BUDE</a:t>
            </a:r>
          </a:p>
          <a:p>
            <a:r>
              <a:rPr lang="hr-HR" sz="3200" dirty="0" smtClean="0"/>
              <a:t>49% ispitanika može se svrstati u kategoriju onih koji imaju odgovorniji financijski stav (oni čiji prosjek na kombiniranoj varijabli je veći od 3).</a:t>
            </a:r>
          </a:p>
          <a:p>
            <a:r>
              <a:rPr lang="hr-HR" sz="3200" dirty="0"/>
              <a:t>U većini zemalja više od polovice ispitanika ima </a:t>
            </a:r>
            <a:r>
              <a:rPr lang="hr-HR" sz="3200" dirty="0" smtClean="0"/>
              <a:t>racionalniji </a:t>
            </a:r>
            <a:r>
              <a:rPr lang="hr-HR" sz="3200" dirty="0"/>
              <a:t>stav (prosjek veći od 3), dok VB, Irska, Estonija, Poljska i Armenija imaju manje od polovice ispitanika </a:t>
            </a:r>
            <a:r>
              <a:rPr lang="hr-HR" sz="3200" dirty="0" smtClean="0"/>
              <a:t>s racionalnim financijskim stavom. </a:t>
            </a:r>
            <a:endParaRPr lang="hr-HR" sz="3200" dirty="0"/>
          </a:p>
          <a:p>
            <a:pPr marL="0" indent="0">
              <a:buNone/>
            </a:pPr>
            <a:endParaRPr lang="hr-HR" sz="3200" dirty="0" smtClean="0"/>
          </a:p>
          <a:p>
            <a:pPr lvl="1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712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837</Words>
  <Application>Microsoft Office PowerPoint</Application>
  <PresentationFormat>Custom</PresentationFormat>
  <Paragraphs>224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    Klub EIZ – Javna prezentacija istraživanja  13.03.2015.   Ocjena financijskE pismenostI u  Hrvatskoj   </vt:lpstr>
      <vt:lpstr>ISPITANICI – DEMOGRAFSKI PODACI</vt:lpstr>
      <vt:lpstr>REZULTATI</vt:lpstr>
      <vt:lpstr>I. Znanje </vt:lpstr>
      <vt:lpstr>I. Znanje </vt:lpstr>
      <vt:lpstr>PowerPoint Presentation</vt:lpstr>
      <vt:lpstr>I. Znanje</vt:lpstr>
      <vt:lpstr>II. Stavovi i uvjerenja</vt:lpstr>
      <vt:lpstr>II. Stavovi i uvjerenja</vt:lpstr>
      <vt:lpstr>PowerPoint Presentation</vt:lpstr>
      <vt:lpstr>II. Stavovi i uvjerenja </vt:lpstr>
      <vt:lpstr>III. Ponašanja i namjere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Kombinirana mjera financijske pismenosti – OECD metodologija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ijelakovic@outlook.com</dc:creator>
  <cp:lastModifiedBy>EIZG</cp:lastModifiedBy>
  <cp:revision>208</cp:revision>
  <cp:lastPrinted>2015-03-12T12:48:49Z</cp:lastPrinted>
  <dcterms:created xsi:type="dcterms:W3CDTF">2015-01-08T10:46:35Z</dcterms:created>
  <dcterms:modified xsi:type="dcterms:W3CDTF">2015-03-13T12:16:50Z</dcterms:modified>
</cp:coreProperties>
</file>