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59" r:id="rId4"/>
    <p:sldId id="266" r:id="rId5"/>
    <p:sldId id="260" r:id="rId6"/>
    <p:sldId id="267" r:id="rId7"/>
    <p:sldId id="261" r:id="rId8"/>
    <p:sldId id="268" r:id="rId9"/>
    <p:sldId id="264" r:id="rId10"/>
    <p:sldId id="265" r:id="rId11"/>
  </p:sldIdLst>
  <p:sldSz cx="9144000" cy="6858000" type="screen4x3"/>
  <p:notesSz cx="6742113" cy="9872663"/>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32"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2" d="100"/>
          <a:sy n="82" d="100"/>
        </p:scale>
        <p:origin x="-3966" y="-84"/>
      </p:cViewPr>
      <p:guideLst>
        <p:guide orient="horz" pos="3109"/>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6900EB17-3708-4C25-AE40-DEA5C117D931}" type="datetimeFigureOut">
              <a:rPr lang="hr-HR" smtClean="0"/>
              <a:pPr/>
              <a:t>3.7.2017.</a:t>
            </a:fld>
            <a:endParaRPr lang="hr-HR"/>
          </a:p>
        </p:txBody>
      </p:sp>
      <p:sp>
        <p:nvSpPr>
          <p:cNvPr id="4" name="Slide Image Placeholder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C1DDBCE5-9E8A-412C-8823-98C2E3785956}" type="slidenum">
              <a:rPr lang="hr-HR" smtClean="0"/>
              <a:pPr/>
              <a:t>‹#›</a:t>
            </a:fld>
            <a:endParaRPr lang="hr-HR"/>
          </a:p>
        </p:txBody>
      </p:sp>
    </p:spTree>
    <p:extLst>
      <p:ext uri="{BB962C8B-B14F-4D97-AF65-F5344CB8AC3E}">
        <p14:creationId xmlns:p14="http://schemas.microsoft.com/office/powerpoint/2010/main" val="436063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C1DDBCE5-9E8A-412C-8823-98C2E3785956}" type="slidenum">
              <a:rPr lang="hr-HR" smtClean="0"/>
              <a:pPr/>
              <a:t>1</a:t>
            </a:fld>
            <a:endParaRPr lang="hr-HR"/>
          </a:p>
        </p:txBody>
      </p:sp>
    </p:spTree>
    <p:extLst>
      <p:ext uri="{BB962C8B-B14F-4D97-AF65-F5344CB8AC3E}">
        <p14:creationId xmlns:p14="http://schemas.microsoft.com/office/powerpoint/2010/main" val="3220481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C1DDBCE5-9E8A-412C-8823-98C2E3785956}" type="slidenum">
              <a:rPr lang="hr-HR" smtClean="0"/>
              <a:pPr/>
              <a:t>10</a:t>
            </a:fld>
            <a:endParaRPr lang="hr-HR"/>
          </a:p>
        </p:txBody>
      </p:sp>
    </p:spTree>
    <p:extLst>
      <p:ext uri="{BB962C8B-B14F-4D97-AF65-F5344CB8AC3E}">
        <p14:creationId xmlns:p14="http://schemas.microsoft.com/office/powerpoint/2010/main" val="1946026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C1DDBCE5-9E8A-412C-8823-98C2E3785956}" type="slidenum">
              <a:rPr lang="hr-HR" smtClean="0"/>
              <a:pPr/>
              <a:t>2</a:t>
            </a:fld>
            <a:endParaRPr lang="hr-H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DDBCE5-9E8A-412C-8823-98C2E3785956}" type="slidenum">
              <a:rPr lang="hr-HR" smtClean="0"/>
              <a:pPr/>
              <a:t>3</a:t>
            </a:fld>
            <a:endParaRPr lang="hr-H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C1DDBCE5-9E8A-412C-8823-98C2E3785956}" type="slidenum">
              <a:rPr lang="hr-HR" smtClean="0"/>
              <a:pPr/>
              <a:t>4</a:t>
            </a:fld>
            <a:endParaRPr lang="hr-HR"/>
          </a:p>
        </p:txBody>
      </p:sp>
    </p:spTree>
    <p:extLst>
      <p:ext uri="{BB962C8B-B14F-4D97-AF65-F5344CB8AC3E}">
        <p14:creationId xmlns:p14="http://schemas.microsoft.com/office/powerpoint/2010/main" val="1516648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C1DDBCE5-9E8A-412C-8823-98C2E3785956}" type="slidenum">
              <a:rPr lang="hr-HR" smtClean="0"/>
              <a:pPr/>
              <a:t>5</a:t>
            </a:fld>
            <a:endParaRPr lang="hr-HR"/>
          </a:p>
        </p:txBody>
      </p:sp>
    </p:spTree>
    <p:extLst>
      <p:ext uri="{BB962C8B-B14F-4D97-AF65-F5344CB8AC3E}">
        <p14:creationId xmlns:p14="http://schemas.microsoft.com/office/powerpoint/2010/main" val="108304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C1DDBCE5-9E8A-412C-8823-98C2E3785956}" type="slidenum">
              <a:rPr lang="hr-HR" smtClean="0"/>
              <a:pPr/>
              <a:t>6</a:t>
            </a:fld>
            <a:endParaRPr lang="hr-HR"/>
          </a:p>
        </p:txBody>
      </p:sp>
    </p:spTree>
    <p:extLst>
      <p:ext uri="{BB962C8B-B14F-4D97-AF65-F5344CB8AC3E}">
        <p14:creationId xmlns:p14="http://schemas.microsoft.com/office/powerpoint/2010/main" val="1516648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C1DDBCE5-9E8A-412C-8823-98C2E3785956}" type="slidenum">
              <a:rPr lang="hr-HR" smtClean="0"/>
              <a:pPr/>
              <a:t>7</a:t>
            </a:fld>
            <a:endParaRPr lang="hr-H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DDBCE5-9E8A-412C-8823-98C2E3785956}" type="slidenum">
              <a:rPr lang="hr-HR" smtClean="0"/>
              <a:pPr/>
              <a:t>8</a:t>
            </a:fld>
            <a:endParaRPr lang="hr-H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C1DDBCE5-9E8A-412C-8823-98C2E3785956}" type="slidenum">
              <a:rPr lang="hr-HR" smtClean="0"/>
              <a:pPr/>
              <a:t>9</a:t>
            </a:fld>
            <a:endParaRPr lang="hr-H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35311BBB-19FB-4F1D-BCEF-D2C86F5D6882}" type="datetimeFigureOut">
              <a:rPr lang="hr-HR" smtClean="0"/>
              <a:pPr/>
              <a:t>3.7.2017.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9BCD95F-EE8F-4803-990F-03A8C72A5FAE}" type="slidenum">
              <a:rPr lang="hr-HR" smtClean="0"/>
              <a:pPr/>
              <a:t>‹#›</a:t>
            </a:fld>
            <a:endParaRPr lang="hr-HR"/>
          </a:p>
        </p:txBody>
      </p:sp>
    </p:spTree>
    <p:extLst>
      <p:ext uri="{BB962C8B-B14F-4D97-AF65-F5344CB8AC3E}">
        <p14:creationId xmlns:p14="http://schemas.microsoft.com/office/powerpoint/2010/main" val="1471026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35311BBB-19FB-4F1D-BCEF-D2C86F5D6882}" type="datetimeFigureOut">
              <a:rPr lang="hr-HR" smtClean="0"/>
              <a:pPr/>
              <a:t>3.7.2017.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9BCD95F-EE8F-4803-990F-03A8C72A5FAE}" type="slidenum">
              <a:rPr lang="hr-HR" smtClean="0"/>
              <a:pPr/>
              <a:t>‹#›</a:t>
            </a:fld>
            <a:endParaRPr lang="hr-HR"/>
          </a:p>
        </p:txBody>
      </p:sp>
    </p:spTree>
    <p:extLst>
      <p:ext uri="{BB962C8B-B14F-4D97-AF65-F5344CB8AC3E}">
        <p14:creationId xmlns:p14="http://schemas.microsoft.com/office/powerpoint/2010/main" val="289572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35311BBB-19FB-4F1D-BCEF-D2C86F5D6882}" type="datetimeFigureOut">
              <a:rPr lang="hr-HR" smtClean="0"/>
              <a:pPr/>
              <a:t>3.7.2017.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9BCD95F-EE8F-4803-990F-03A8C72A5FAE}" type="slidenum">
              <a:rPr lang="hr-HR" smtClean="0"/>
              <a:pPr/>
              <a:t>‹#›</a:t>
            </a:fld>
            <a:endParaRPr lang="hr-HR"/>
          </a:p>
        </p:txBody>
      </p:sp>
    </p:spTree>
    <p:extLst>
      <p:ext uri="{BB962C8B-B14F-4D97-AF65-F5344CB8AC3E}">
        <p14:creationId xmlns:p14="http://schemas.microsoft.com/office/powerpoint/2010/main" val="1475041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35311BBB-19FB-4F1D-BCEF-D2C86F5D6882}" type="datetimeFigureOut">
              <a:rPr lang="hr-HR" smtClean="0"/>
              <a:pPr/>
              <a:t>3.7.2017.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9BCD95F-EE8F-4803-990F-03A8C72A5FAE}" type="slidenum">
              <a:rPr lang="hr-HR" smtClean="0"/>
              <a:pPr/>
              <a:t>‹#›</a:t>
            </a:fld>
            <a:endParaRPr lang="hr-HR"/>
          </a:p>
        </p:txBody>
      </p:sp>
    </p:spTree>
    <p:extLst>
      <p:ext uri="{BB962C8B-B14F-4D97-AF65-F5344CB8AC3E}">
        <p14:creationId xmlns:p14="http://schemas.microsoft.com/office/powerpoint/2010/main" val="3633232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311BBB-19FB-4F1D-BCEF-D2C86F5D6882}" type="datetimeFigureOut">
              <a:rPr lang="hr-HR" smtClean="0"/>
              <a:pPr/>
              <a:t>3.7.2017.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9BCD95F-EE8F-4803-990F-03A8C72A5FAE}" type="slidenum">
              <a:rPr lang="hr-HR" smtClean="0"/>
              <a:pPr/>
              <a:t>‹#›</a:t>
            </a:fld>
            <a:endParaRPr lang="hr-HR"/>
          </a:p>
        </p:txBody>
      </p:sp>
    </p:spTree>
    <p:extLst>
      <p:ext uri="{BB962C8B-B14F-4D97-AF65-F5344CB8AC3E}">
        <p14:creationId xmlns:p14="http://schemas.microsoft.com/office/powerpoint/2010/main" val="387258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35311BBB-19FB-4F1D-BCEF-D2C86F5D6882}" type="datetimeFigureOut">
              <a:rPr lang="hr-HR" smtClean="0"/>
              <a:pPr/>
              <a:t>3.7.2017.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9BCD95F-EE8F-4803-990F-03A8C72A5FAE}" type="slidenum">
              <a:rPr lang="hr-HR" smtClean="0"/>
              <a:pPr/>
              <a:t>‹#›</a:t>
            </a:fld>
            <a:endParaRPr lang="hr-HR"/>
          </a:p>
        </p:txBody>
      </p:sp>
    </p:spTree>
    <p:extLst>
      <p:ext uri="{BB962C8B-B14F-4D97-AF65-F5344CB8AC3E}">
        <p14:creationId xmlns:p14="http://schemas.microsoft.com/office/powerpoint/2010/main" val="818709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35311BBB-19FB-4F1D-BCEF-D2C86F5D6882}" type="datetimeFigureOut">
              <a:rPr lang="hr-HR" smtClean="0"/>
              <a:pPr/>
              <a:t>3.7.2017.</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29BCD95F-EE8F-4803-990F-03A8C72A5FAE}" type="slidenum">
              <a:rPr lang="hr-HR" smtClean="0"/>
              <a:pPr/>
              <a:t>‹#›</a:t>
            </a:fld>
            <a:endParaRPr lang="hr-HR"/>
          </a:p>
        </p:txBody>
      </p:sp>
    </p:spTree>
    <p:extLst>
      <p:ext uri="{BB962C8B-B14F-4D97-AF65-F5344CB8AC3E}">
        <p14:creationId xmlns:p14="http://schemas.microsoft.com/office/powerpoint/2010/main" val="2462025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35311BBB-19FB-4F1D-BCEF-D2C86F5D6882}" type="datetimeFigureOut">
              <a:rPr lang="hr-HR" smtClean="0"/>
              <a:pPr/>
              <a:t>3.7.2017.</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9BCD95F-EE8F-4803-990F-03A8C72A5FAE}" type="slidenum">
              <a:rPr lang="hr-HR" smtClean="0"/>
              <a:pPr/>
              <a:t>‹#›</a:t>
            </a:fld>
            <a:endParaRPr lang="hr-HR"/>
          </a:p>
        </p:txBody>
      </p:sp>
    </p:spTree>
    <p:extLst>
      <p:ext uri="{BB962C8B-B14F-4D97-AF65-F5344CB8AC3E}">
        <p14:creationId xmlns:p14="http://schemas.microsoft.com/office/powerpoint/2010/main" val="2923887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311BBB-19FB-4F1D-BCEF-D2C86F5D6882}" type="datetimeFigureOut">
              <a:rPr lang="hr-HR" smtClean="0"/>
              <a:pPr/>
              <a:t>3.7.2017.</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29BCD95F-EE8F-4803-990F-03A8C72A5FAE}" type="slidenum">
              <a:rPr lang="hr-HR" smtClean="0"/>
              <a:pPr/>
              <a:t>‹#›</a:t>
            </a:fld>
            <a:endParaRPr lang="hr-HR"/>
          </a:p>
        </p:txBody>
      </p:sp>
    </p:spTree>
    <p:extLst>
      <p:ext uri="{BB962C8B-B14F-4D97-AF65-F5344CB8AC3E}">
        <p14:creationId xmlns:p14="http://schemas.microsoft.com/office/powerpoint/2010/main" val="1480686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311BBB-19FB-4F1D-BCEF-D2C86F5D6882}" type="datetimeFigureOut">
              <a:rPr lang="hr-HR" smtClean="0"/>
              <a:pPr/>
              <a:t>3.7.2017.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9BCD95F-EE8F-4803-990F-03A8C72A5FAE}" type="slidenum">
              <a:rPr lang="hr-HR" smtClean="0"/>
              <a:pPr/>
              <a:t>‹#›</a:t>
            </a:fld>
            <a:endParaRPr lang="hr-HR"/>
          </a:p>
        </p:txBody>
      </p:sp>
    </p:spTree>
    <p:extLst>
      <p:ext uri="{BB962C8B-B14F-4D97-AF65-F5344CB8AC3E}">
        <p14:creationId xmlns:p14="http://schemas.microsoft.com/office/powerpoint/2010/main" val="1827406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311BBB-19FB-4F1D-BCEF-D2C86F5D6882}" type="datetimeFigureOut">
              <a:rPr lang="hr-HR" smtClean="0"/>
              <a:pPr/>
              <a:t>3.7.2017.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9BCD95F-EE8F-4803-990F-03A8C72A5FAE}" type="slidenum">
              <a:rPr lang="hr-HR" smtClean="0"/>
              <a:pPr/>
              <a:t>‹#›</a:t>
            </a:fld>
            <a:endParaRPr lang="hr-HR"/>
          </a:p>
        </p:txBody>
      </p:sp>
    </p:spTree>
    <p:extLst>
      <p:ext uri="{BB962C8B-B14F-4D97-AF65-F5344CB8AC3E}">
        <p14:creationId xmlns:p14="http://schemas.microsoft.com/office/powerpoint/2010/main" val="3643112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311BBB-19FB-4F1D-BCEF-D2C86F5D6882}" type="datetimeFigureOut">
              <a:rPr lang="hr-HR" smtClean="0"/>
              <a:pPr/>
              <a:t>3.7.2017.</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BCD95F-EE8F-4803-990F-03A8C72A5FAE}" type="slidenum">
              <a:rPr lang="hr-HR" smtClean="0"/>
              <a:pPr/>
              <a:t>‹#›</a:t>
            </a:fld>
            <a:endParaRPr lang="hr-HR"/>
          </a:p>
        </p:txBody>
      </p:sp>
    </p:spTree>
    <p:extLst>
      <p:ext uri="{BB962C8B-B14F-4D97-AF65-F5344CB8AC3E}">
        <p14:creationId xmlns:p14="http://schemas.microsoft.com/office/powerpoint/2010/main" val="2578056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jbudak@eizg.hr"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484784"/>
            <a:ext cx="8568952" cy="1470025"/>
          </a:xfrm>
        </p:spPr>
        <p:txBody>
          <a:bodyPr>
            <a:normAutofit fontScale="90000"/>
          </a:bodyPr>
          <a:lstStyle/>
          <a:p>
            <a:r>
              <a:rPr lang="hr-HR" dirty="0" smtClean="0">
                <a:latin typeface="Arial" panose="020B0604020202020204" pitchFamily="34" charset="0"/>
                <a:cs typeface="Arial" panose="020B0604020202020204" pitchFamily="34" charset="0"/>
              </a:rPr>
              <a:t>How online privacy concern affects decision-making of Internet users </a:t>
            </a:r>
            <a:endParaRPr lang="hr-HR"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403648" y="3861048"/>
            <a:ext cx="6400800" cy="1368152"/>
          </a:xfrm>
        </p:spPr>
        <p:txBody>
          <a:bodyPr>
            <a:normAutofit fontScale="85000" lnSpcReduction="10000"/>
          </a:bodyPr>
          <a:lstStyle/>
          <a:p>
            <a:r>
              <a:rPr lang="hr-HR" dirty="0" smtClean="0">
                <a:latin typeface="Arial" panose="020B0604020202020204" pitchFamily="34" charset="0"/>
                <a:cs typeface="Arial" panose="020B0604020202020204" pitchFamily="34" charset="0"/>
              </a:rPr>
              <a:t>Ivan-Damir Anić, Jelena Budak, </a:t>
            </a:r>
            <a:endParaRPr lang="en-US" dirty="0" smtClean="0">
              <a:latin typeface="Arial" panose="020B0604020202020204" pitchFamily="34" charset="0"/>
              <a:cs typeface="Arial" panose="020B0604020202020204" pitchFamily="34" charset="0"/>
            </a:endParaRPr>
          </a:p>
          <a:p>
            <a:r>
              <a:rPr lang="hr-HR" dirty="0" smtClean="0">
                <a:latin typeface="Arial" panose="020B0604020202020204" pitchFamily="34" charset="0"/>
                <a:cs typeface="Arial" panose="020B0604020202020204" pitchFamily="34" charset="0"/>
              </a:rPr>
              <a:t>Edo Rajh, Vedran Recher, </a:t>
            </a:r>
            <a:endParaRPr lang="en-US" dirty="0" smtClean="0">
              <a:latin typeface="Arial" panose="020B0604020202020204" pitchFamily="34" charset="0"/>
              <a:cs typeface="Arial" panose="020B0604020202020204" pitchFamily="34" charset="0"/>
            </a:endParaRPr>
          </a:p>
          <a:p>
            <a:r>
              <a:rPr lang="hr-HR" dirty="0" smtClean="0">
                <a:latin typeface="Arial" panose="020B0604020202020204" pitchFamily="34" charset="0"/>
                <a:cs typeface="Arial" panose="020B0604020202020204" pitchFamily="34" charset="0"/>
              </a:rPr>
              <a:t>Vatroslav Škare, Bruno Škrinjarić</a:t>
            </a:r>
            <a:endParaRPr lang="hr-H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77774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pPr marL="0" indent="0">
              <a:buNone/>
            </a:pPr>
            <a:r>
              <a:rPr lang="hr-HR" dirty="0" smtClean="0"/>
              <a:t>	</a:t>
            </a:r>
          </a:p>
          <a:p>
            <a:pPr marL="0" indent="0" algn="ctr">
              <a:buNone/>
            </a:pPr>
            <a:r>
              <a:rPr lang="hr-HR" dirty="0" smtClean="0"/>
              <a:t>Thank you for your attention!</a:t>
            </a:r>
            <a:endParaRPr lang="hr-HR" sz="2000" dirty="0">
              <a:hlinkClick r:id="rId3"/>
            </a:endParaRPr>
          </a:p>
          <a:p>
            <a:pPr marL="0" indent="0" algn="ctr">
              <a:buNone/>
            </a:pPr>
            <a:endParaRPr lang="hr-HR" sz="2000" dirty="0" smtClean="0">
              <a:hlinkClick r:id="rId3"/>
            </a:endParaRPr>
          </a:p>
          <a:p>
            <a:pPr marL="0" indent="0" algn="ctr">
              <a:buNone/>
            </a:pPr>
            <a:r>
              <a:rPr lang="hr-HR" sz="2000" dirty="0" smtClean="0">
                <a:hlinkClick r:id="rId3"/>
              </a:rPr>
              <a:t>jbudak@eizg.hr</a:t>
            </a:r>
            <a:endParaRPr lang="en-US" sz="2000" dirty="0" smtClean="0"/>
          </a:p>
          <a:p>
            <a:pPr marL="0" indent="0" algn="ctr">
              <a:buNone/>
            </a:pPr>
            <a:endParaRPr lang="en-US" sz="2000" dirty="0" smtClean="0"/>
          </a:p>
          <a:p>
            <a:pPr marL="0" indent="0" algn="ctr">
              <a:buNone/>
            </a:pPr>
            <a:endParaRPr lang="en-US" sz="2000" dirty="0" smtClean="0"/>
          </a:p>
          <a:p>
            <a:pPr marL="0" indent="0" algn="ctr">
              <a:buNone/>
            </a:pPr>
            <a:endParaRPr lang="en-US" sz="2000" dirty="0" smtClean="0"/>
          </a:p>
          <a:p>
            <a:pPr marL="0" indent="0" algn="ctr">
              <a:buNone/>
            </a:pPr>
            <a:r>
              <a:rPr lang="hr-HR" sz="2000" dirty="0" smtClean="0">
                <a:latin typeface="Arial" panose="020B0604020202020204" pitchFamily="34" charset="0"/>
                <a:cs typeface="Arial" panose="020B0604020202020204" pitchFamily="34" charset="0"/>
              </a:rPr>
              <a:t>This work has been fully supported by Croatian Science Foundation under the project 7913.</a:t>
            </a:r>
          </a:p>
          <a:p>
            <a:pPr marL="0" indent="0" algn="ctr">
              <a:buNone/>
            </a:pPr>
            <a:endParaRPr lang="hr-HR" sz="2000" dirty="0" smtClean="0"/>
          </a:p>
          <a:p>
            <a:pPr marL="0" indent="0">
              <a:buNone/>
            </a:pPr>
            <a:endParaRPr lang="hr-HR" sz="2000" dirty="0"/>
          </a:p>
        </p:txBody>
      </p:sp>
    </p:spTree>
    <p:extLst>
      <p:ext uri="{BB962C8B-B14F-4D97-AF65-F5344CB8AC3E}">
        <p14:creationId xmlns:p14="http://schemas.microsoft.com/office/powerpoint/2010/main" val="3122460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620688"/>
            <a:ext cx="7992888" cy="1200329"/>
          </a:xfrm>
          <a:prstGeom prst="rect">
            <a:avLst/>
          </a:prstGeom>
          <a:noFill/>
        </p:spPr>
        <p:txBody>
          <a:bodyPr wrap="square" rtlCol="0">
            <a:spAutoFit/>
          </a:bodyPr>
          <a:lstStyle/>
          <a:p>
            <a:pPr algn="r"/>
            <a:r>
              <a:rPr lang="hr-HR" sz="3600" dirty="0" smtClean="0">
                <a:latin typeface="Arial" panose="020B0604020202020204" pitchFamily="34" charset="0"/>
                <a:cs typeface="Arial" panose="020B0604020202020204" pitchFamily="34" charset="0"/>
              </a:rPr>
              <a:t>I</a:t>
            </a:r>
            <a:r>
              <a:rPr lang="en-US" sz="3600" dirty="0" err="1" smtClean="0">
                <a:latin typeface="Arial" panose="020B0604020202020204" pitchFamily="34" charset="0"/>
                <a:cs typeface="Arial" panose="020B0604020202020204" pitchFamily="34" charset="0"/>
              </a:rPr>
              <a:t>ntroduction</a:t>
            </a:r>
            <a:r>
              <a:rPr lang="hr-HR" sz="3600" dirty="0" smtClean="0">
                <a:latin typeface="Arial" panose="020B0604020202020204" pitchFamily="34" charset="0"/>
                <a:cs typeface="Arial" panose="020B0604020202020204" pitchFamily="34" charset="0"/>
              </a:rPr>
              <a:t> </a:t>
            </a:r>
          </a:p>
          <a:p>
            <a:pPr algn="r"/>
            <a:r>
              <a:rPr lang="hr-HR" sz="3200" dirty="0" smtClean="0">
                <a:latin typeface="Arial" panose="020B0604020202020204" pitchFamily="34" charset="0"/>
                <a:cs typeface="Arial" panose="020B0604020202020204" pitchFamily="34" charset="0"/>
              </a:rPr>
              <a:t>on </a:t>
            </a:r>
            <a:r>
              <a:rPr lang="hr-HR" sz="3200" dirty="0" err="1" smtClean="0">
                <a:latin typeface="Arial" panose="020B0604020202020204" pitchFamily="34" charset="0"/>
                <a:cs typeface="Arial" panose="020B0604020202020204" pitchFamily="34" charset="0"/>
              </a:rPr>
              <a:t>online</a:t>
            </a:r>
            <a:r>
              <a:rPr lang="hr-HR" sz="3200" dirty="0" smtClean="0">
                <a:latin typeface="Arial" panose="020B0604020202020204" pitchFamily="34" charset="0"/>
                <a:cs typeface="Arial" panose="020B0604020202020204" pitchFamily="34" charset="0"/>
              </a:rPr>
              <a:t> </a:t>
            </a:r>
            <a:r>
              <a:rPr lang="hr-HR" sz="3200" dirty="0" err="1" smtClean="0">
                <a:latin typeface="Arial" panose="020B0604020202020204" pitchFamily="34" charset="0"/>
                <a:cs typeface="Arial" panose="020B0604020202020204" pitchFamily="34" charset="0"/>
              </a:rPr>
              <a:t>privacy</a:t>
            </a:r>
            <a:r>
              <a:rPr lang="hr-HR" sz="3200" dirty="0" smtClean="0">
                <a:latin typeface="Arial" panose="020B0604020202020204" pitchFamily="34" charset="0"/>
                <a:cs typeface="Arial" panose="020B0604020202020204" pitchFamily="34" charset="0"/>
              </a:rPr>
              <a:t> </a:t>
            </a:r>
            <a:r>
              <a:rPr lang="hr-HR" sz="3200" dirty="0" err="1" smtClean="0">
                <a:latin typeface="Arial" panose="020B0604020202020204" pitchFamily="34" charset="0"/>
                <a:cs typeface="Arial" panose="020B0604020202020204" pitchFamily="34" charset="0"/>
              </a:rPr>
              <a:t>and</a:t>
            </a:r>
            <a:r>
              <a:rPr lang="hr-HR" sz="3200" dirty="0" smtClean="0">
                <a:latin typeface="Arial" panose="020B0604020202020204" pitchFamily="34" charset="0"/>
                <a:cs typeface="Arial" panose="020B0604020202020204" pitchFamily="34" charset="0"/>
              </a:rPr>
              <a:t> </a:t>
            </a:r>
            <a:r>
              <a:rPr lang="hr-HR" sz="3200" dirty="0" err="1" smtClean="0">
                <a:latin typeface="Arial" panose="020B0604020202020204" pitchFamily="34" charset="0"/>
                <a:cs typeface="Arial" panose="020B0604020202020204" pitchFamily="34" charset="0"/>
              </a:rPr>
              <a:t>decision</a:t>
            </a:r>
            <a:r>
              <a:rPr lang="hr-HR" sz="3200" dirty="0" smtClean="0">
                <a:latin typeface="Arial" panose="020B0604020202020204" pitchFamily="34" charset="0"/>
                <a:cs typeface="Arial" panose="020B0604020202020204" pitchFamily="34" charset="0"/>
              </a:rPr>
              <a:t>-</a:t>
            </a:r>
            <a:r>
              <a:rPr lang="hr-HR" sz="3200" dirty="0" err="1" smtClean="0">
                <a:latin typeface="Arial" panose="020B0604020202020204" pitchFamily="34" charset="0"/>
                <a:cs typeface="Arial" panose="020B0604020202020204" pitchFamily="34" charset="0"/>
              </a:rPr>
              <a:t>making</a:t>
            </a:r>
            <a:r>
              <a:rPr lang="hr-HR" sz="3600" dirty="0" smtClean="0">
                <a:latin typeface="Arial" panose="020B0604020202020204" pitchFamily="34" charset="0"/>
                <a:cs typeface="Arial" panose="020B0604020202020204" pitchFamily="34" charset="0"/>
              </a:rPr>
              <a:t> </a:t>
            </a:r>
            <a:endParaRPr lang="hr-HR" sz="3600" dirty="0"/>
          </a:p>
        </p:txBody>
      </p:sp>
      <p:sp>
        <p:nvSpPr>
          <p:cNvPr id="7" name="TextBox 6"/>
          <p:cNvSpPr txBox="1"/>
          <p:nvPr/>
        </p:nvSpPr>
        <p:spPr>
          <a:xfrm>
            <a:off x="467544" y="1844824"/>
            <a:ext cx="8352928" cy="3831818"/>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dirty="0" smtClean="0">
                <a:latin typeface="Arial" panose="020B0604020202020204" pitchFamily="34" charset="0"/>
                <a:cs typeface="Arial" panose="020B0604020202020204" pitchFamily="34" charset="0"/>
              </a:rPr>
              <a:t>Interest in different aspects of behavior in digital age, and especially in decision making in the online environment</a:t>
            </a:r>
          </a:p>
          <a:p>
            <a:pPr marL="285750" indent="-285750" algn="just">
              <a:lnSpc>
                <a:spcPct val="150000"/>
              </a:lnSpc>
              <a:buFont typeface="Arial" panose="020B0604020202020204" pitchFamily="34" charset="0"/>
              <a:buChar char="•"/>
            </a:pPr>
            <a:r>
              <a:rPr lang="hr-HR" dirty="0" smtClean="0">
                <a:latin typeface="Arial" panose="020B0604020202020204" pitchFamily="34" charset="0"/>
                <a:cs typeface="Arial" panose="020B0604020202020204" pitchFamily="34" charset="0"/>
              </a:rPr>
              <a:t>Are Internet users concerned about privacy intrusion and what do they do when facing online privacy issues? </a:t>
            </a:r>
          </a:p>
          <a:p>
            <a:pPr marL="285750" indent="-285750" algn="just">
              <a:lnSpc>
                <a:spcPct val="150000"/>
              </a:lnSpc>
              <a:buFont typeface="Arial" panose="020B0604020202020204" pitchFamily="34" charset="0"/>
              <a:buChar char="•"/>
            </a:pPr>
            <a:r>
              <a:rPr lang="en-US" dirty="0" smtClean="0">
                <a:latin typeface="Arial" panose="020B0604020202020204" pitchFamily="34" charset="0"/>
                <a:cs typeface="Arial" panose="020B0604020202020204" pitchFamily="34" charset="0"/>
              </a:rPr>
              <a:t>Do people in different societal groups share similar attitudes about online privacy,  and if not what variables sets them apart?</a:t>
            </a:r>
          </a:p>
          <a:p>
            <a:pPr marL="285750" indent="-285750" algn="just">
              <a:lnSpc>
                <a:spcPct val="150000"/>
              </a:lnSpc>
              <a:buFont typeface="Arial" panose="020B0604020202020204" pitchFamily="34" charset="0"/>
              <a:buChar char="•"/>
            </a:pPr>
            <a:r>
              <a:rPr lang="en-US" dirty="0" smtClean="0">
                <a:latin typeface="Arial" panose="020B0604020202020204" pitchFamily="34" charset="0"/>
                <a:cs typeface="Arial" panose="020B0604020202020204" pitchFamily="34" charset="0"/>
              </a:rPr>
              <a:t>What decisions do Internet-users take accordingly?</a:t>
            </a:r>
          </a:p>
          <a:p>
            <a:pPr marL="285750" indent="-285750" algn="just">
              <a:lnSpc>
                <a:spcPct val="150000"/>
              </a:lnSpc>
              <a:buFont typeface="Arial" panose="020B0604020202020204" pitchFamily="34" charset="0"/>
              <a:buChar char="•"/>
            </a:pPr>
            <a:r>
              <a:rPr lang="en-US" dirty="0" smtClean="0">
                <a:latin typeface="Arial" panose="020B0604020202020204" pitchFamily="34" charset="0"/>
                <a:cs typeface="Arial" panose="020B0604020202020204" pitchFamily="34" charset="0"/>
              </a:rPr>
              <a:t>How individual judgements about online privacy change personal behavior in the ubiquitous online environment</a:t>
            </a:r>
            <a:r>
              <a:rPr lang="hr-HR" dirty="0" smtClean="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9322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1124744"/>
            <a:ext cx="8496944" cy="5078313"/>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dirty="0" smtClean="0">
                <a:latin typeface="Arial" pitchFamily="34" charset="0"/>
                <a:cs typeface="Arial" pitchFamily="34" charset="0"/>
              </a:rPr>
              <a:t>We have identified a </a:t>
            </a:r>
            <a:r>
              <a:rPr lang="en-US" b="1" dirty="0" smtClean="0">
                <a:latin typeface="Arial" pitchFamily="34" charset="0"/>
                <a:cs typeface="Arial" pitchFamily="34" charset="0"/>
              </a:rPr>
              <a:t>lack of a comprehensive and integrated model </a:t>
            </a:r>
            <a:r>
              <a:rPr lang="en-US" dirty="0" smtClean="0">
                <a:latin typeface="Arial" pitchFamily="34" charset="0"/>
                <a:cs typeface="Arial" pitchFamily="34" charset="0"/>
              </a:rPr>
              <a:t>that would consolidate streams of research in the online privacy concern field</a:t>
            </a:r>
            <a:endParaRPr lang="hr-HR" dirty="0" smtClean="0">
              <a:latin typeface="Arial" pitchFamily="34" charset="0"/>
              <a:cs typeface="Arial" pitchFamily="34" charset="0"/>
            </a:endParaRPr>
          </a:p>
          <a:p>
            <a:pPr marL="285750" indent="-285750" algn="just">
              <a:lnSpc>
                <a:spcPct val="150000"/>
              </a:lnSpc>
              <a:buFont typeface="Arial" panose="020B0604020202020204" pitchFamily="34" charset="0"/>
              <a:buChar char="•"/>
            </a:pPr>
            <a:r>
              <a:rPr lang="hr-HR" b="1" dirty="0" smtClean="0">
                <a:latin typeface="Arial" panose="020B0604020202020204" pitchFamily="34" charset="0"/>
                <a:cs typeface="Arial" panose="020B0604020202020204" pitchFamily="34" charset="0"/>
              </a:rPr>
              <a:t>Online privacy </a:t>
            </a:r>
            <a:r>
              <a:rPr lang="hr-HR" dirty="0" smtClean="0">
                <a:latin typeface="Arial" panose="020B0604020202020204" pitchFamily="34" charset="0"/>
                <a:cs typeface="Arial" panose="020B0604020202020204" pitchFamily="34" charset="0"/>
              </a:rPr>
              <a:t>involves the rights </a:t>
            </a:r>
            <a:r>
              <a:rPr lang="en-US" dirty="0" smtClean="0">
                <a:latin typeface="Arial" panose="020B0604020202020204" pitchFamily="34" charset="0"/>
                <a:cs typeface="Arial" panose="020B0604020202020204" pitchFamily="34" charset="0"/>
              </a:rPr>
              <a:t>and interests </a:t>
            </a:r>
            <a:r>
              <a:rPr lang="hr-HR" dirty="0" smtClean="0">
                <a:latin typeface="Arial" panose="020B0604020202020204" pitchFamily="34" charset="0"/>
                <a:cs typeface="Arial" panose="020B0604020202020204" pitchFamily="34" charset="0"/>
              </a:rPr>
              <a:t>of an individual concerning the </a:t>
            </a:r>
            <a:r>
              <a:rPr lang="en-US" dirty="0" smtClean="0">
                <a:latin typeface="Arial" panose="020B0604020202020204" pitchFamily="34" charset="0"/>
                <a:cs typeface="Arial" panose="020B0604020202020204" pitchFamily="34" charset="0"/>
              </a:rPr>
              <a:t>processing,</a:t>
            </a:r>
            <a:r>
              <a:rPr lang="hr-HR" dirty="0" smtClean="0">
                <a:latin typeface="Arial" panose="020B0604020202020204" pitchFamily="34" charset="0"/>
                <a:cs typeface="Arial" panose="020B0604020202020204" pitchFamily="34" charset="0"/>
              </a:rPr>
              <a:t> of </a:t>
            </a:r>
            <a:r>
              <a:rPr lang="en-US" dirty="0" smtClean="0">
                <a:latin typeface="Arial" panose="020B0604020202020204" pitchFamily="34" charset="0"/>
                <a:cs typeface="Arial" panose="020B0604020202020204" pitchFamily="34" charset="0"/>
              </a:rPr>
              <a:t>the</a:t>
            </a:r>
            <a:r>
              <a:rPr lang="hr-HR" dirty="0" smtClean="0">
                <a:latin typeface="Arial" panose="020B0604020202020204" pitchFamily="34" charset="0"/>
                <a:cs typeface="Arial" panose="020B0604020202020204" pitchFamily="34" charset="0"/>
              </a:rPr>
              <a:t> personal information </a:t>
            </a:r>
            <a:r>
              <a:rPr lang="en-US" dirty="0" smtClean="0">
                <a:latin typeface="Arial" panose="020B0604020202020204" pitchFamily="34" charset="0"/>
                <a:cs typeface="Arial" panose="020B0604020202020204" pitchFamily="34" charset="0"/>
              </a:rPr>
              <a:t>(</a:t>
            </a:r>
            <a:r>
              <a:rPr lang="en-US" dirty="0" err="1" smtClean="0">
                <a:latin typeface="Arial" panose="020B0604020202020204" pitchFamily="34" charset="0"/>
                <a:cs typeface="Arial" panose="020B0604020202020204" pitchFamily="34" charset="0"/>
              </a:rPr>
              <a:t>Gellman&amp;Dickson</a:t>
            </a:r>
            <a:r>
              <a:rPr lang="en-US" dirty="0" smtClean="0">
                <a:latin typeface="Arial" panose="020B0604020202020204" pitchFamily="34" charset="0"/>
                <a:cs typeface="Arial" panose="020B0604020202020204" pitchFamily="34" charset="0"/>
              </a:rPr>
              <a:t>, 2011)</a:t>
            </a:r>
            <a:endParaRPr lang="hr-HR" dirty="0" smtClean="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hr-HR" dirty="0" smtClean="0">
                <a:latin typeface="Arial" panose="020B0604020202020204" pitchFamily="34" charset="0"/>
                <a:cs typeface="Arial" panose="020B0604020202020204" pitchFamily="34" charset="0"/>
              </a:rPr>
              <a:t>Online privacy literature deals with the problem of how to mesure privacy concern of Internet users, which variables to include and therefore model is not purely an economic one but socio-economic</a:t>
            </a:r>
            <a:r>
              <a:rPr lang="en-US" dirty="0" smtClean="0">
                <a:latin typeface="Arial" panose="020B0604020202020204" pitchFamily="34" charset="0"/>
                <a:cs typeface="Arial" panose="020B0604020202020204" pitchFamily="34" charset="0"/>
              </a:rPr>
              <a:t> (Li, 2011)</a:t>
            </a:r>
          </a:p>
          <a:p>
            <a:pPr marL="285750" indent="-285750" algn="just">
              <a:lnSpc>
                <a:spcPct val="150000"/>
              </a:lnSpc>
              <a:buFont typeface="Arial" panose="020B0604020202020204" pitchFamily="34" charset="0"/>
              <a:buChar char="•"/>
            </a:pPr>
            <a:r>
              <a:rPr lang="en-US" dirty="0" smtClean="0">
                <a:latin typeface="Arial" panose="020B0604020202020204" pitchFamily="34" charset="0"/>
                <a:cs typeface="Arial" panose="020B0604020202020204" pitchFamily="34" charset="0"/>
              </a:rPr>
              <a:t>The level of online privacy concern shapes our behavior on the Internet and beyond</a:t>
            </a:r>
          </a:p>
          <a:p>
            <a:pPr marL="742950" lvl="1" indent="-285750" algn="just">
              <a:lnSpc>
                <a:spcPct val="150000"/>
              </a:lnSpc>
              <a:buFont typeface="Arial" panose="020B0604020202020204" pitchFamily="34" charset="0"/>
              <a:buChar char="•"/>
            </a:pPr>
            <a:r>
              <a:rPr lang="en-US" dirty="0" smtClean="0">
                <a:latin typeface="Arial" panose="020B0604020202020204" pitchFamily="34" charset="0"/>
                <a:cs typeface="Arial" panose="020B0604020202020204" pitchFamily="34" charset="0"/>
              </a:rPr>
              <a:t>Consumers become more alert, altering protective behavior</a:t>
            </a:r>
          </a:p>
          <a:p>
            <a:pPr marL="742950" lvl="1" indent="-285750" algn="just">
              <a:lnSpc>
                <a:spcPct val="150000"/>
              </a:lnSpc>
              <a:buFont typeface="Arial" panose="020B0604020202020204" pitchFamily="34" charset="0"/>
              <a:buChar char="•"/>
            </a:pPr>
            <a:r>
              <a:rPr lang="en-US" dirty="0" smtClean="0">
                <a:latin typeface="Arial" panose="020B0604020202020204" pitchFamily="34" charset="0"/>
                <a:cs typeface="Arial" panose="020B0604020202020204" pitchFamily="34" charset="0"/>
              </a:rPr>
              <a:t>Influence adoption of new technologies</a:t>
            </a:r>
          </a:p>
          <a:p>
            <a:pPr marL="742950" lvl="1" indent="-285750" algn="just">
              <a:lnSpc>
                <a:spcPct val="150000"/>
              </a:lnSpc>
              <a:buFont typeface="Arial" panose="020B0604020202020204" pitchFamily="34" charset="0"/>
              <a:buChar char="•"/>
            </a:pPr>
            <a:r>
              <a:rPr lang="en-US" dirty="0" smtClean="0">
                <a:latin typeface="Arial" panose="020B0604020202020204" pitchFamily="34" charset="0"/>
                <a:cs typeface="Arial" panose="020B0604020202020204" pitchFamily="34" charset="0"/>
              </a:rPr>
              <a:t>Future usage of Internet and other decisions</a:t>
            </a:r>
            <a:endParaRPr lang="hr-HR" dirty="0">
              <a:latin typeface="Arial" panose="020B0604020202020204" pitchFamily="34" charset="0"/>
              <a:cs typeface="Arial" panose="020B0604020202020204" pitchFamily="34" charset="0"/>
            </a:endParaRPr>
          </a:p>
        </p:txBody>
      </p:sp>
      <p:sp>
        <p:nvSpPr>
          <p:cNvPr id="5" name="TextBox 4"/>
          <p:cNvSpPr txBox="1"/>
          <p:nvPr/>
        </p:nvSpPr>
        <p:spPr>
          <a:xfrm>
            <a:off x="605539" y="476672"/>
            <a:ext cx="7752783" cy="646331"/>
          </a:xfrm>
          <a:prstGeom prst="rect">
            <a:avLst/>
          </a:prstGeom>
          <a:noFill/>
        </p:spPr>
        <p:txBody>
          <a:bodyPr wrap="square" rtlCol="0">
            <a:spAutoFit/>
          </a:bodyPr>
          <a:lstStyle/>
          <a:p>
            <a:pPr algn="r"/>
            <a:r>
              <a:rPr lang="hr-HR" sz="3600" dirty="0" smtClean="0">
                <a:latin typeface="Arial" panose="020B0604020202020204" pitchFamily="34" charset="0"/>
                <a:cs typeface="Arial" panose="020B0604020202020204" pitchFamily="34" charset="0"/>
              </a:rPr>
              <a:t>C</a:t>
            </a:r>
            <a:r>
              <a:rPr lang="en-US" sz="3600" dirty="0" err="1" smtClean="0">
                <a:latin typeface="Arial" panose="020B0604020202020204" pitchFamily="34" charset="0"/>
                <a:cs typeface="Arial" panose="020B0604020202020204" pitchFamily="34" charset="0"/>
              </a:rPr>
              <a:t>onceptual</a:t>
            </a:r>
            <a:r>
              <a:rPr lang="en-US" sz="3600" dirty="0" smtClean="0">
                <a:latin typeface="Arial" panose="020B0604020202020204" pitchFamily="34" charset="0"/>
                <a:cs typeface="Arial" panose="020B0604020202020204" pitchFamily="34" charset="0"/>
              </a:rPr>
              <a:t> model</a:t>
            </a:r>
            <a:endParaRPr lang="hr-H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0140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892480" cy="1143000"/>
          </a:xfrm>
        </p:spPr>
        <p:txBody>
          <a:bodyPr>
            <a:normAutofit fontScale="90000"/>
          </a:bodyPr>
          <a:lstStyle/>
          <a:p>
            <a:pPr algn="r"/>
            <a:r>
              <a:rPr lang="en-US" dirty="0" smtClean="0"/>
              <a:t>Extended model</a:t>
            </a:r>
            <a:br>
              <a:rPr lang="en-US" dirty="0" smtClean="0"/>
            </a:br>
            <a:r>
              <a:rPr lang="en-US" dirty="0" smtClean="0"/>
              <a:t>of online privacy concern</a:t>
            </a:r>
            <a:endParaRPr lang="hr-HR" dirty="0"/>
          </a:p>
        </p:txBody>
      </p:sp>
      <p:sp>
        <p:nvSpPr>
          <p:cNvPr id="4" name="TextBox 3"/>
          <p:cNvSpPr txBox="1"/>
          <p:nvPr/>
        </p:nvSpPr>
        <p:spPr>
          <a:xfrm>
            <a:off x="683568" y="1645785"/>
            <a:ext cx="7776864" cy="456535"/>
          </a:xfrm>
          <a:prstGeom prst="rect">
            <a:avLst/>
          </a:prstGeom>
          <a:noFill/>
        </p:spPr>
        <p:txBody>
          <a:bodyPr wrap="square" rtlCol="0">
            <a:spAutoFit/>
          </a:bodyPr>
          <a:lstStyle/>
          <a:p>
            <a:pPr algn="just">
              <a:lnSpc>
                <a:spcPct val="150000"/>
              </a:lnSpc>
            </a:pPr>
            <a:endParaRPr lang="hr-HR" dirty="0">
              <a:latin typeface="Arial" panose="020B0604020202020204" pitchFamily="34" charset="0"/>
              <a:cs typeface="Arial" panose="020B0604020202020204" pitchFamily="34" charset="0"/>
            </a:endParaRPr>
          </a:p>
        </p:txBody>
      </p:sp>
      <p:graphicFrame>
        <p:nvGraphicFramePr>
          <p:cNvPr id="7" name="Table 6"/>
          <p:cNvGraphicFramePr>
            <a:graphicFrameLocks noGrp="1"/>
          </p:cNvGraphicFramePr>
          <p:nvPr/>
        </p:nvGraphicFramePr>
        <p:xfrm>
          <a:off x="395536" y="1628800"/>
          <a:ext cx="8424937" cy="4325992"/>
        </p:xfrm>
        <a:graphic>
          <a:graphicData uri="http://schemas.openxmlformats.org/drawingml/2006/table">
            <a:tbl>
              <a:tblPr firstRow="1" bandRow="1">
                <a:tableStyleId>{5C22544A-7EE6-4342-B048-85BDC9FD1C3A}</a:tableStyleId>
              </a:tblPr>
              <a:tblGrid>
                <a:gridCol w="3024336"/>
                <a:gridCol w="2088232"/>
                <a:gridCol w="3312369"/>
              </a:tblGrid>
              <a:tr h="370840">
                <a:tc>
                  <a:txBody>
                    <a:bodyPr/>
                    <a:lstStyle/>
                    <a:p>
                      <a:r>
                        <a:rPr lang="en-US" dirty="0" smtClean="0"/>
                        <a:t>ANTECEDENTS</a:t>
                      </a:r>
                      <a:endParaRPr lang="hr-HR" dirty="0"/>
                    </a:p>
                  </a:txBody>
                  <a:tcPr/>
                </a:tc>
                <a:tc>
                  <a:txBody>
                    <a:bodyPr/>
                    <a:lstStyle/>
                    <a:p>
                      <a:r>
                        <a:rPr lang="en-US" dirty="0" smtClean="0"/>
                        <a:t>CENTRAL VARIABLE</a:t>
                      </a:r>
                      <a:endParaRPr lang="hr-HR" dirty="0"/>
                    </a:p>
                  </a:txBody>
                  <a:tcPr/>
                </a:tc>
                <a:tc>
                  <a:txBody>
                    <a:bodyPr/>
                    <a:lstStyle/>
                    <a:p>
                      <a:r>
                        <a:rPr lang="en-US" dirty="0" smtClean="0"/>
                        <a:t>CONSEQUENCES</a:t>
                      </a:r>
                      <a:endParaRPr lang="hr-HR" dirty="0"/>
                    </a:p>
                  </a:txBody>
                  <a:tcPr/>
                </a:tc>
              </a:tr>
              <a:tr h="1301120">
                <a:tc>
                  <a:txBody>
                    <a:bodyPr/>
                    <a:lstStyle/>
                    <a:p>
                      <a:r>
                        <a:rPr lang="en-US" dirty="0" smtClean="0"/>
                        <a:t>Culture/traditional values (TRAD_VAL)</a:t>
                      </a:r>
                      <a:endParaRPr lang="hr-HR" dirty="0"/>
                    </a:p>
                  </a:txBody>
                  <a:tcPr>
                    <a:solidFill>
                      <a:schemeClr val="tx2">
                        <a:lumMod val="20000"/>
                        <a:lumOff val="80000"/>
                      </a:schemeClr>
                    </a:solidFill>
                  </a:tcPr>
                </a:tc>
                <a:tc rowSpan="7">
                  <a:txBody>
                    <a:bodyPr/>
                    <a:lstStyle/>
                    <a:p>
                      <a:pPr algn="ctr"/>
                      <a:endParaRPr lang="en-US" dirty="0" smtClean="0"/>
                    </a:p>
                    <a:p>
                      <a:pPr algn="ctr"/>
                      <a:endParaRPr lang="en-US" dirty="0" smtClean="0"/>
                    </a:p>
                    <a:p>
                      <a:pPr algn="ctr"/>
                      <a:r>
                        <a:rPr lang="en-US" dirty="0" smtClean="0"/>
                        <a:t>Online </a:t>
                      </a:r>
                    </a:p>
                    <a:p>
                      <a:pPr algn="ctr"/>
                      <a:r>
                        <a:rPr lang="en-US" dirty="0" smtClean="0"/>
                        <a:t>privacy</a:t>
                      </a:r>
                      <a:r>
                        <a:rPr lang="en-US" baseline="0" dirty="0" smtClean="0"/>
                        <a:t> </a:t>
                      </a:r>
                    </a:p>
                    <a:p>
                      <a:pPr algn="ctr"/>
                      <a:r>
                        <a:rPr lang="en-US" baseline="0" dirty="0" smtClean="0"/>
                        <a:t>concern </a:t>
                      </a:r>
                    </a:p>
                    <a:p>
                      <a:pPr algn="ctr"/>
                      <a:r>
                        <a:rPr lang="en-US" baseline="0" dirty="0" smtClean="0"/>
                        <a:t>(OPC)</a:t>
                      </a:r>
                      <a:endParaRPr lang="hr-HR" dirty="0"/>
                    </a:p>
                  </a:txBody>
                  <a:tcPr>
                    <a:solidFill>
                      <a:schemeClr val="bg1">
                        <a:lumMod val="95000"/>
                      </a:schemeClr>
                    </a:solidFill>
                  </a:tcPr>
                </a:tc>
                <a:tc rowSpan="2">
                  <a:txBody>
                    <a:bodyPr/>
                    <a:lstStyle/>
                    <a:p>
                      <a:r>
                        <a:rPr lang="en-US" dirty="0" smtClean="0"/>
                        <a:t>BEHAVIOR</a:t>
                      </a:r>
                    </a:p>
                    <a:p>
                      <a:pPr>
                        <a:buFont typeface="Arial" pitchFamily="34" charset="0"/>
                        <a:buChar char="•"/>
                      </a:pPr>
                      <a:r>
                        <a:rPr lang="en-US" dirty="0" smtClean="0"/>
                        <a:t> technical protection (PB_PROT)</a:t>
                      </a:r>
                    </a:p>
                    <a:p>
                      <a:pPr>
                        <a:buFont typeface="Arial" pitchFamily="34" charset="0"/>
                        <a:buChar char="•"/>
                      </a:pPr>
                      <a:r>
                        <a:rPr lang="en-US" dirty="0" smtClean="0"/>
                        <a:t> fabrication of data (PB_FAB)</a:t>
                      </a:r>
                    </a:p>
                    <a:p>
                      <a:pPr>
                        <a:buFont typeface="Arial" pitchFamily="34" charset="0"/>
                        <a:buChar char="•"/>
                      </a:pPr>
                      <a:r>
                        <a:rPr lang="en-US" baseline="0" dirty="0" smtClean="0"/>
                        <a:t> withholding  the data, sustaining (PB_SUST)</a:t>
                      </a:r>
                      <a:endParaRPr lang="hr-HR" dirty="0"/>
                    </a:p>
                  </a:txBody>
                  <a:tcPr>
                    <a:solidFill>
                      <a:schemeClr val="tx2">
                        <a:lumMod val="20000"/>
                        <a:lumOff val="80000"/>
                      </a:schemeClr>
                    </a:solidFill>
                  </a:tcPr>
                </a:tc>
              </a:tr>
              <a:tr h="161920">
                <a:tc rowSpan="2">
                  <a:txBody>
                    <a:bodyPr/>
                    <a:lstStyle/>
                    <a:p>
                      <a:r>
                        <a:rPr lang="en-US" dirty="0" smtClean="0"/>
                        <a:t>Social trust in institutions and general trust in people (ST)</a:t>
                      </a:r>
                      <a:endParaRPr lang="hr-HR" dirty="0"/>
                    </a:p>
                  </a:txBody>
                  <a:tcPr>
                    <a:solidFill>
                      <a:schemeClr val="accent5">
                        <a:lumMod val="20000"/>
                        <a:lumOff val="80000"/>
                      </a:schemeClr>
                    </a:solidFill>
                  </a:tcPr>
                </a:tc>
                <a:tc vMerge="1">
                  <a:txBody>
                    <a:bodyPr/>
                    <a:lstStyle/>
                    <a:p>
                      <a:endParaRPr lang="hr-HR"/>
                    </a:p>
                  </a:txBody>
                  <a:tcPr/>
                </a:tc>
                <a:tc vMerge="1">
                  <a:txBody>
                    <a:bodyPr/>
                    <a:lstStyle/>
                    <a:p>
                      <a:endParaRPr lang="hr-HR"/>
                    </a:p>
                  </a:txBody>
                  <a:tcPr/>
                </a:tc>
              </a:tr>
              <a:tr h="846192">
                <a:tc vMerge="1">
                  <a:txBody>
                    <a:bodyPr/>
                    <a:lstStyle/>
                    <a:p>
                      <a:endParaRPr lang="hr-HR" dirty="0"/>
                    </a:p>
                  </a:txBody>
                  <a:tcPr/>
                </a:tc>
                <a:tc vMerge="1">
                  <a:txBody>
                    <a:bodyPr/>
                    <a:lstStyle/>
                    <a:p>
                      <a:endParaRPr lang="hr-HR" dirty="0"/>
                    </a:p>
                  </a:txBody>
                  <a:tcPr/>
                </a:tc>
                <a:tc rowSpan="3">
                  <a:txBody>
                    <a:bodyPr/>
                    <a:lstStyle/>
                    <a:p>
                      <a:r>
                        <a:rPr lang="en-US" dirty="0" smtClean="0"/>
                        <a:t>ATTITUDES</a:t>
                      </a:r>
                    </a:p>
                    <a:p>
                      <a:pPr>
                        <a:buFont typeface="Arial" pitchFamily="34" charset="0"/>
                        <a:buChar char="•"/>
                      </a:pPr>
                      <a:r>
                        <a:rPr lang="en-US" dirty="0" smtClean="0"/>
                        <a:t> share</a:t>
                      </a:r>
                      <a:r>
                        <a:rPr lang="en-US" baseline="0" dirty="0" smtClean="0"/>
                        <a:t> personal information online (SH)</a:t>
                      </a:r>
                    </a:p>
                    <a:p>
                      <a:pPr>
                        <a:buFont typeface="Arial" pitchFamily="34" charset="0"/>
                        <a:buChar char="•"/>
                      </a:pPr>
                      <a:r>
                        <a:rPr lang="en-US" baseline="0" dirty="0" smtClean="0"/>
                        <a:t>Intention to adopt new technologies (NEWT)</a:t>
                      </a:r>
                      <a:endParaRPr lang="hr-HR" dirty="0"/>
                    </a:p>
                  </a:txBody>
                  <a:tcPr>
                    <a:solidFill>
                      <a:schemeClr val="accent5">
                        <a:lumMod val="20000"/>
                        <a:lumOff val="80000"/>
                      </a:schemeClr>
                    </a:solidFill>
                  </a:tcPr>
                </a:tc>
              </a:tr>
              <a:tr h="328816">
                <a:tc>
                  <a:txBody>
                    <a:bodyPr/>
                    <a:lstStyle/>
                    <a:p>
                      <a:r>
                        <a:rPr lang="en-US" dirty="0" smtClean="0"/>
                        <a:t>Computer anxiety (CA)</a:t>
                      </a:r>
                      <a:endParaRPr lang="hr-HR" dirty="0"/>
                    </a:p>
                  </a:txBody>
                  <a:tcPr>
                    <a:solidFill>
                      <a:schemeClr val="tx2">
                        <a:lumMod val="20000"/>
                        <a:lumOff val="80000"/>
                      </a:schemeClr>
                    </a:solidFill>
                  </a:tcPr>
                </a:tc>
                <a:tc vMerge="1">
                  <a:txBody>
                    <a:bodyPr/>
                    <a:lstStyle/>
                    <a:p>
                      <a:endParaRPr lang="hr-HR"/>
                    </a:p>
                  </a:txBody>
                  <a:tcPr/>
                </a:tc>
                <a:tc vMerge="1">
                  <a:txBody>
                    <a:bodyPr/>
                    <a:lstStyle/>
                    <a:p>
                      <a:endParaRPr lang="hr-HR"/>
                    </a:p>
                  </a:txBody>
                  <a:tcPr/>
                </a:tc>
              </a:tr>
              <a:tr h="0">
                <a:tc rowSpan="2">
                  <a:txBody>
                    <a:bodyPr/>
                    <a:lstStyle/>
                    <a:p>
                      <a:r>
                        <a:rPr lang="en-US" dirty="0" smtClean="0"/>
                        <a:t>Need for privacy/belief</a:t>
                      </a:r>
                      <a:r>
                        <a:rPr lang="en-US" baseline="0" dirty="0" smtClean="0"/>
                        <a:t> in privacy rights (NFP)</a:t>
                      </a:r>
                      <a:endParaRPr lang="hr-HR" dirty="0"/>
                    </a:p>
                  </a:txBody>
                  <a:tcPr>
                    <a:solidFill>
                      <a:schemeClr val="accent5">
                        <a:lumMod val="20000"/>
                        <a:lumOff val="80000"/>
                      </a:schemeClr>
                    </a:solidFill>
                  </a:tcPr>
                </a:tc>
                <a:tc vMerge="1">
                  <a:txBody>
                    <a:bodyPr/>
                    <a:lstStyle/>
                    <a:p>
                      <a:endParaRPr lang="hr-HR" dirty="0"/>
                    </a:p>
                  </a:txBody>
                  <a:tcPr/>
                </a:tc>
                <a:tc vMerge="1">
                  <a:txBody>
                    <a:bodyPr/>
                    <a:lstStyle/>
                    <a:p>
                      <a:endParaRPr lang="hr-HR" dirty="0"/>
                    </a:p>
                  </a:txBody>
                  <a:tcPr/>
                </a:tc>
              </a:tr>
              <a:tr h="380464">
                <a:tc vMerge="1">
                  <a:txBody>
                    <a:bodyPr/>
                    <a:lstStyle/>
                    <a:p>
                      <a:endParaRPr lang="hr-HR" dirty="0"/>
                    </a:p>
                  </a:txBody>
                  <a:tcPr/>
                </a:tc>
                <a:tc vMerge="1">
                  <a:txBody>
                    <a:bodyPr/>
                    <a:lstStyle/>
                    <a:p>
                      <a:endParaRPr lang="hr-HR"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Perceived benefits of using the Internet (BNF)</a:t>
                      </a:r>
                      <a:endParaRPr lang="hr-HR" dirty="0" smtClean="0"/>
                    </a:p>
                  </a:txBody>
                  <a:tcPr>
                    <a:solidFill>
                      <a:schemeClr val="tx2">
                        <a:lumMod val="20000"/>
                        <a:lumOff val="80000"/>
                      </a:schemeClr>
                    </a:solidFill>
                  </a:tcPr>
                </a:tc>
              </a:tr>
              <a:tr h="630456">
                <a:tc>
                  <a:txBody>
                    <a:bodyPr/>
                    <a:lstStyle/>
                    <a:p>
                      <a:r>
                        <a:rPr lang="en-US" dirty="0" smtClean="0"/>
                        <a:t>Regulation/protection</a:t>
                      </a:r>
                      <a:r>
                        <a:rPr lang="en-US" baseline="0" dirty="0" smtClean="0"/>
                        <a:t> of online privacy (REG)</a:t>
                      </a:r>
                      <a:endParaRPr lang="hr-HR" dirty="0"/>
                    </a:p>
                  </a:txBody>
                  <a:tcPr>
                    <a:solidFill>
                      <a:schemeClr val="tx2">
                        <a:lumMod val="20000"/>
                        <a:lumOff val="80000"/>
                      </a:schemeClr>
                    </a:solidFill>
                  </a:tcPr>
                </a:tc>
                <a:tc vMerge="1">
                  <a:txBody>
                    <a:bodyPr/>
                    <a:lstStyle/>
                    <a:p>
                      <a:endParaRPr lang="hr-HR"/>
                    </a:p>
                  </a:txBody>
                  <a:tcPr/>
                </a:tc>
                <a:tc vMerge="1">
                  <a:txBody>
                    <a:bodyPr/>
                    <a:lstStyle/>
                    <a:p>
                      <a:endParaRPr lang="hr-HR"/>
                    </a:p>
                  </a:txBody>
                  <a:tcPr/>
                </a:tc>
              </a:tr>
            </a:tbl>
          </a:graphicData>
        </a:graphic>
      </p:graphicFrame>
    </p:spTree>
    <p:extLst>
      <p:ext uri="{BB962C8B-B14F-4D97-AF65-F5344CB8AC3E}">
        <p14:creationId xmlns:p14="http://schemas.microsoft.com/office/powerpoint/2010/main" val="2611612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dirty="0" smtClean="0"/>
              <a:t>Survey methodology</a:t>
            </a:r>
            <a:endParaRPr lang="hr-HR" dirty="0"/>
          </a:p>
        </p:txBody>
      </p:sp>
      <p:sp>
        <p:nvSpPr>
          <p:cNvPr id="4" name="TextBox 3"/>
          <p:cNvSpPr txBox="1"/>
          <p:nvPr/>
        </p:nvSpPr>
        <p:spPr>
          <a:xfrm>
            <a:off x="611560" y="1628800"/>
            <a:ext cx="7920880" cy="3416320"/>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dirty="0" smtClean="0">
                <a:latin typeface="Arial" panose="020B0604020202020204" pitchFamily="34" charset="0"/>
                <a:cs typeface="Arial" panose="020B0604020202020204" pitchFamily="34" charset="0"/>
              </a:rPr>
              <a:t>The scales from the literature were adopted in developing the questionnaire</a:t>
            </a:r>
          </a:p>
          <a:p>
            <a:pPr marL="285750" indent="-285750" algn="just">
              <a:lnSpc>
                <a:spcPct val="150000"/>
              </a:lnSpc>
              <a:buFont typeface="Arial" panose="020B0604020202020204" pitchFamily="34" charset="0"/>
              <a:buChar char="•"/>
            </a:pPr>
            <a:r>
              <a:rPr lang="en-US" dirty="0" smtClean="0">
                <a:latin typeface="Arial" panose="020B0604020202020204" pitchFamily="34" charset="0"/>
                <a:cs typeface="Arial" panose="020B0604020202020204" pitchFamily="34" charset="0"/>
              </a:rPr>
              <a:t>Survey was conducted in early 2016 at the representative sample of Internet users in Croatia </a:t>
            </a:r>
          </a:p>
          <a:p>
            <a:pPr marL="285750" indent="-285750" algn="just">
              <a:lnSpc>
                <a:spcPct val="150000"/>
              </a:lnSpc>
              <a:buFont typeface="Arial" panose="020B0604020202020204" pitchFamily="34" charset="0"/>
              <a:buChar char="•"/>
            </a:pPr>
            <a:r>
              <a:rPr lang="hr-HR" dirty="0" smtClean="0">
                <a:latin typeface="Arial" panose="020B0604020202020204" pitchFamily="34" charset="0"/>
                <a:cs typeface="Arial" panose="020B0604020202020204" pitchFamily="34" charset="0"/>
              </a:rPr>
              <a:t>Data were collected by CATI</a:t>
            </a:r>
            <a:r>
              <a:rPr lang="en-US" dirty="0" smtClean="0">
                <a:latin typeface="Arial" panose="020B0604020202020204" pitchFamily="34" charset="0"/>
                <a:cs typeface="Arial" panose="020B0604020202020204" pitchFamily="34" charset="0"/>
              </a:rPr>
              <a:t> method</a:t>
            </a:r>
            <a:r>
              <a:rPr lang="hr-HR" dirty="0" smtClean="0">
                <a:latin typeface="Arial" panose="020B0604020202020204" pitchFamily="34" charset="0"/>
                <a:cs typeface="Arial" panose="020B0604020202020204" pitchFamily="34" charset="0"/>
              </a:rPr>
              <a:t> </a:t>
            </a:r>
          </a:p>
          <a:p>
            <a:pPr marL="285750" indent="-285750" algn="just">
              <a:lnSpc>
                <a:spcPct val="150000"/>
              </a:lnSpc>
              <a:buFont typeface="Arial" panose="020B0604020202020204" pitchFamily="34" charset="0"/>
              <a:buChar char="•"/>
            </a:pPr>
            <a:r>
              <a:rPr lang="hr-HR" dirty="0" smtClean="0">
                <a:latin typeface="Arial" panose="020B0604020202020204" pitchFamily="34" charset="0"/>
                <a:cs typeface="Arial" panose="020B0604020202020204" pitchFamily="34" charset="0"/>
              </a:rPr>
              <a:t>The </a:t>
            </a:r>
            <a:r>
              <a:rPr lang="en-US" dirty="0" smtClean="0">
                <a:latin typeface="Arial" panose="020B0604020202020204" pitchFamily="34" charset="0"/>
                <a:cs typeface="Arial" panose="020B0604020202020204" pitchFamily="34" charset="0"/>
              </a:rPr>
              <a:t> net</a:t>
            </a:r>
            <a:r>
              <a:rPr lang="hr-HR" dirty="0" smtClean="0">
                <a:latin typeface="Arial" panose="020B0604020202020204" pitchFamily="34" charset="0"/>
                <a:cs typeface="Arial" panose="020B0604020202020204" pitchFamily="34" charset="0"/>
              </a:rPr>
              <a:t> sample consists of 2060 Internet users aged 18 or older</a:t>
            </a:r>
          </a:p>
          <a:p>
            <a:pPr marL="285750" indent="-285750" algn="just">
              <a:lnSpc>
                <a:spcPct val="150000"/>
              </a:lnSpc>
              <a:buFont typeface="Arial" panose="020B0604020202020204" pitchFamily="34" charset="0"/>
              <a:buChar char="•"/>
            </a:pPr>
            <a:endParaRPr lang="hr-HR" dirty="0" smtClean="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endParaRPr lang="hr-H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8714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892480" cy="1143000"/>
          </a:xfrm>
        </p:spPr>
        <p:txBody>
          <a:bodyPr>
            <a:normAutofit/>
          </a:bodyPr>
          <a:lstStyle/>
          <a:p>
            <a:pPr algn="r"/>
            <a:r>
              <a:rPr lang="en-US" dirty="0" smtClean="0"/>
              <a:t>Estimation results </a:t>
            </a:r>
            <a:endParaRPr lang="hr-HR" dirty="0"/>
          </a:p>
        </p:txBody>
      </p:sp>
      <p:sp>
        <p:nvSpPr>
          <p:cNvPr id="4" name="TextBox 3"/>
          <p:cNvSpPr txBox="1"/>
          <p:nvPr/>
        </p:nvSpPr>
        <p:spPr>
          <a:xfrm>
            <a:off x="683568" y="1340768"/>
            <a:ext cx="7776864" cy="923330"/>
          </a:xfrm>
          <a:prstGeom prst="rect">
            <a:avLst/>
          </a:prstGeom>
          <a:noFill/>
        </p:spPr>
        <p:txBody>
          <a:bodyPr wrap="square" rtlCol="0">
            <a:spAutoFit/>
          </a:bodyPr>
          <a:lstStyle/>
          <a:p>
            <a:pPr algn="just">
              <a:lnSpc>
                <a:spcPct val="150000"/>
              </a:lnSpc>
            </a:pPr>
            <a:r>
              <a:rPr lang="hr-HR" dirty="0" smtClean="0">
                <a:latin typeface="Arial" panose="020B0604020202020204" pitchFamily="34" charset="0"/>
                <a:cs typeface="Arial" panose="020B0604020202020204" pitchFamily="34" charset="0"/>
              </a:rPr>
              <a:t>SEM-PLS applied</a:t>
            </a:r>
          </a:p>
          <a:p>
            <a:pPr algn="just">
              <a:lnSpc>
                <a:spcPct val="150000"/>
              </a:lnSpc>
            </a:pPr>
            <a:r>
              <a:rPr lang="en-US" dirty="0" smtClean="0">
                <a:latin typeface="Arial" panose="020B0604020202020204" pitchFamily="34" charset="0"/>
                <a:cs typeface="Arial" panose="020B0604020202020204" pitchFamily="34" charset="0"/>
              </a:rPr>
              <a:t>Path </a:t>
            </a:r>
            <a:r>
              <a:rPr lang="en-US" dirty="0">
                <a:latin typeface="Arial" panose="020B0604020202020204" pitchFamily="34" charset="0"/>
                <a:cs typeface="Arial" panose="020B0604020202020204" pitchFamily="34" charset="0"/>
              </a:rPr>
              <a:t>coefficients of the structural model</a:t>
            </a:r>
            <a:r>
              <a:rPr lang="hr-HR" dirty="0">
                <a:latin typeface="Arial" panose="020B0604020202020204" pitchFamily="34" charset="0"/>
                <a:cs typeface="Arial" panose="020B0604020202020204" pitchFamily="34" charset="0"/>
              </a:rPr>
              <a:t> </a:t>
            </a:r>
          </a:p>
        </p:txBody>
      </p:sp>
      <p:pic>
        <p:nvPicPr>
          <p:cNvPr id="5" name="Picture 4" descr="D:\Recher Library\Documents\EIZG\Research\PRICON\PRICON glavni papir\PRICON general sm - Page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2348880"/>
            <a:ext cx="6984776" cy="3528392"/>
          </a:xfrm>
          <a:prstGeom prst="rect">
            <a:avLst/>
          </a:prstGeom>
          <a:noFill/>
          <a:ln>
            <a:noFill/>
          </a:ln>
        </p:spPr>
      </p:pic>
    </p:spTree>
    <p:extLst>
      <p:ext uri="{BB962C8B-B14F-4D97-AF65-F5344CB8AC3E}">
        <p14:creationId xmlns:p14="http://schemas.microsoft.com/office/powerpoint/2010/main" val="2611612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hr-HR" dirty="0" smtClean="0"/>
              <a:t>R</a:t>
            </a:r>
            <a:r>
              <a:rPr lang="en-US" dirty="0" err="1" smtClean="0"/>
              <a:t>esults</a:t>
            </a:r>
            <a:r>
              <a:rPr lang="en-US" dirty="0" smtClean="0"/>
              <a:t> and discussion</a:t>
            </a:r>
            <a:endParaRPr lang="hr-HR" dirty="0"/>
          </a:p>
        </p:txBody>
      </p:sp>
      <p:sp>
        <p:nvSpPr>
          <p:cNvPr id="4" name="TextBox 3"/>
          <p:cNvSpPr txBox="1"/>
          <p:nvPr/>
        </p:nvSpPr>
        <p:spPr>
          <a:xfrm>
            <a:off x="611560" y="1628800"/>
            <a:ext cx="7992888" cy="3831818"/>
          </a:xfrm>
          <a:prstGeom prst="rect">
            <a:avLst/>
          </a:prstGeom>
          <a:noFill/>
        </p:spPr>
        <p:txBody>
          <a:bodyPr wrap="square" rtlCol="0">
            <a:spAutoFit/>
          </a:bodyPr>
          <a:lstStyle/>
          <a:p>
            <a:pPr marL="285750" indent="-285750" algn="just">
              <a:lnSpc>
                <a:spcPct val="150000"/>
              </a:lnSpc>
            </a:pPr>
            <a:r>
              <a:rPr lang="hr-HR" dirty="0" smtClean="0">
                <a:latin typeface="Arial" panose="020B0604020202020204" pitchFamily="34" charset="0"/>
                <a:cs typeface="Arial" panose="020B0604020202020204" pitchFamily="34" charset="0"/>
              </a:rPr>
              <a:t>Among variables included in the model as </a:t>
            </a:r>
            <a:r>
              <a:rPr lang="hr-HR" b="1" dirty="0" smtClean="0">
                <a:latin typeface="Arial" panose="020B0604020202020204" pitchFamily="34" charset="0"/>
                <a:cs typeface="Arial" panose="020B0604020202020204" pitchFamily="34" charset="0"/>
              </a:rPr>
              <a:t>antecedents,</a:t>
            </a:r>
            <a:r>
              <a:rPr lang="hr-HR" dirty="0" smtClean="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marL="285750" indent="-285750" algn="just">
              <a:lnSpc>
                <a:spcPct val="150000"/>
              </a:lnSpc>
            </a:pPr>
            <a:endParaRPr lang="en-US" dirty="0" smtClean="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hr-HR" b="1" dirty="0" smtClean="0">
                <a:latin typeface="Arial" panose="020B0604020202020204" pitchFamily="34" charset="0"/>
                <a:cs typeface="Arial" panose="020B0604020202020204" pitchFamily="34" charset="0"/>
              </a:rPr>
              <a:t>Computer anxiety </a:t>
            </a:r>
            <a:r>
              <a:rPr lang="hr-HR" dirty="0" smtClean="0">
                <a:latin typeface="Arial" panose="020B0604020202020204" pitchFamily="34" charset="0"/>
                <a:cs typeface="Arial" panose="020B0604020202020204" pitchFamily="34" charset="0"/>
              </a:rPr>
              <a:t>seems to have the largest </a:t>
            </a:r>
            <a:r>
              <a:rPr lang="en-US" dirty="0" smtClean="0">
                <a:latin typeface="Arial" panose="020B0604020202020204" pitchFamily="34" charset="0"/>
                <a:cs typeface="Arial" panose="020B0604020202020204" pitchFamily="34" charset="0"/>
              </a:rPr>
              <a:t>positive </a:t>
            </a:r>
            <a:r>
              <a:rPr lang="hr-HR" dirty="0" smtClean="0">
                <a:latin typeface="Arial" panose="020B0604020202020204" pitchFamily="34" charset="0"/>
                <a:cs typeface="Arial" panose="020B0604020202020204" pitchFamily="34" charset="0"/>
              </a:rPr>
              <a:t>impact on level of online privacy concern, </a:t>
            </a:r>
            <a:endParaRPr lang="en-US" dirty="0" smtClean="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hr-HR" dirty="0" smtClean="0">
                <a:latin typeface="Arial" panose="020B0604020202020204" pitchFamily="34" charset="0"/>
                <a:cs typeface="Arial" panose="020B0604020202020204" pitchFamily="34" charset="0"/>
              </a:rPr>
              <a:t>followed by </a:t>
            </a:r>
            <a:r>
              <a:rPr lang="hr-HR" b="1" dirty="0" smtClean="0">
                <a:latin typeface="Arial" panose="020B0604020202020204" pitchFamily="34" charset="0"/>
                <a:cs typeface="Arial" panose="020B0604020202020204" pitchFamily="34" charset="0"/>
              </a:rPr>
              <a:t>perceived </a:t>
            </a:r>
            <a:r>
              <a:rPr lang="en-US" b="1" dirty="0" smtClean="0">
                <a:latin typeface="Arial" panose="020B0604020202020204" pitchFamily="34" charset="0"/>
                <a:cs typeface="Arial" panose="020B0604020202020204" pitchFamily="34" charset="0"/>
              </a:rPr>
              <a:t>low </a:t>
            </a:r>
            <a:r>
              <a:rPr lang="hr-HR" b="1" dirty="0" smtClean="0">
                <a:latin typeface="Arial" panose="020B0604020202020204" pitchFamily="34" charset="0"/>
                <a:cs typeface="Arial" panose="020B0604020202020204" pitchFamily="34" charset="0"/>
              </a:rPr>
              <a:t>quality of the regulatory framework</a:t>
            </a:r>
            <a:endParaRPr lang="en-US" dirty="0" smtClean="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hr-HR" dirty="0" smtClean="0">
                <a:latin typeface="Arial" panose="020B0604020202020204" pitchFamily="34" charset="0"/>
                <a:cs typeface="Arial" panose="020B0604020202020204" pitchFamily="34" charset="0"/>
              </a:rPr>
              <a:t>respondents’s </a:t>
            </a:r>
            <a:r>
              <a:rPr lang="hr-HR" b="1" dirty="0" smtClean="0">
                <a:latin typeface="Arial" panose="020B0604020202020204" pitchFamily="34" charset="0"/>
                <a:cs typeface="Arial" panose="020B0604020202020204" pitchFamily="34" charset="0"/>
              </a:rPr>
              <a:t>belief in privacy rights</a:t>
            </a:r>
            <a:r>
              <a:rPr lang="en-US" b="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i.e. need for privacy increases individual-s privacy concern.</a:t>
            </a:r>
          </a:p>
          <a:p>
            <a:pPr marL="285750" indent="-285750" algn="just">
              <a:lnSpc>
                <a:spcPct val="150000"/>
              </a:lnSpc>
              <a:buFont typeface="Arial" panose="020B0604020202020204" pitchFamily="34" charset="0"/>
              <a:buChar char="•"/>
            </a:pPr>
            <a:r>
              <a:rPr lang="hr-HR" dirty="0" smtClean="0">
                <a:latin typeface="Arial" panose="020B0604020202020204" pitchFamily="34" charset="0"/>
                <a:cs typeface="Arial" panose="020B0604020202020204" pitchFamily="34" charset="0"/>
              </a:rPr>
              <a:t>traditional personal values and social trust do not have a significant impact on online privacy concern.</a:t>
            </a:r>
          </a:p>
        </p:txBody>
      </p:sp>
    </p:spTree>
    <p:extLst>
      <p:ext uri="{BB962C8B-B14F-4D97-AF65-F5344CB8AC3E}">
        <p14:creationId xmlns:p14="http://schemas.microsoft.com/office/powerpoint/2010/main" val="2980722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hr-HR" dirty="0" smtClean="0"/>
              <a:t>R</a:t>
            </a:r>
            <a:r>
              <a:rPr lang="en-US" dirty="0" err="1" smtClean="0"/>
              <a:t>esults</a:t>
            </a:r>
            <a:r>
              <a:rPr lang="en-US" dirty="0" smtClean="0"/>
              <a:t> and discussion </a:t>
            </a:r>
            <a:r>
              <a:rPr lang="en-US" sz="2000" i="1" dirty="0" smtClean="0"/>
              <a:t>cont</a:t>
            </a:r>
            <a:r>
              <a:rPr lang="en-US" dirty="0" smtClean="0"/>
              <a:t> </a:t>
            </a:r>
            <a:endParaRPr lang="hr-HR" dirty="0"/>
          </a:p>
        </p:txBody>
      </p:sp>
      <p:sp>
        <p:nvSpPr>
          <p:cNvPr id="4" name="TextBox 3"/>
          <p:cNvSpPr txBox="1"/>
          <p:nvPr/>
        </p:nvSpPr>
        <p:spPr>
          <a:xfrm>
            <a:off x="755576" y="1268760"/>
            <a:ext cx="7992888" cy="4662815"/>
          </a:xfrm>
          <a:prstGeom prst="rect">
            <a:avLst/>
          </a:prstGeom>
          <a:noFill/>
        </p:spPr>
        <p:txBody>
          <a:bodyPr wrap="square" rtlCol="0">
            <a:spAutoFit/>
          </a:bodyPr>
          <a:lstStyle/>
          <a:p>
            <a:pPr marL="285750" indent="-285750" algn="just">
              <a:lnSpc>
                <a:spcPct val="150000"/>
              </a:lnSpc>
            </a:pPr>
            <a:r>
              <a:rPr lang="hr-HR" dirty="0" smtClean="0">
                <a:latin typeface="Arial" panose="020B0604020202020204" pitchFamily="34" charset="0"/>
                <a:cs typeface="Arial" panose="020B0604020202020204" pitchFamily="34" charset="0"/>
              </a:rPr>
              <a:t>On the </a:t>
            </a:r>
            <a:r>
              <a:rPr lang="hr-HR" b="1" dirty="0" smtClean="0">
                <a:latin typeface="Arial" panose="020B0604020202020204" pitchFamily="34" charset="0"/>
                <a:cs typeface="Arial" panose="020B0604020202020204" pitchFamily="34" charset="0"/>
              </a:rPr>
              <a:t>consequences</a:t>
            </a:r>
            <a:r>
              <a:rPr lang="hr-HR" dirty="0" smtClean="0">
                <a:latin typeface="Arial" panose="020B0604020202020204" pitchFamily="34" charset="0"/>
                <a:cs typeface="Arial" panose="020B0604020202020204" pitchFamily="34" charset="0"/>
              </a:rPr>
              <a:t> side of the model</a:t>
            </a:r>
            <a:endParaRPr lang="en-US" b="1" dirty="0" smtClean="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hr-HR" dirty="0" smtClean="0">
                <a:latin typeface="Arial" panose="020B0604020202020204" pitchFamily="34" charset="0"/>
                <a:cs typeface="Arial" panose="020B0604020202020204" pitchFamily="34" charset="0"/>
              </a:rPr>
              <a:t>online privacy concern has the largest impact on active </a:t>
            </a:r>
            <a:r>
              <a:rPr lang="hr-HR" b="1" dirty="0" smtClean="0">
                <a:latin typeface="Arial" panose="020B0604020202020204" pitchFamily="34" charset="0"/>
                <a:cs typeface="Arial" panose="020B0604020202020204" pitchFamily="34" charset="0"/>
              </a:rPr>
              <a:t>protection, fabrication and sharing personal information</a:t>
            </a:r>
            <a:r>
              <a:rPr lang="hr-HR" dirty="0" smtClean="0">
                <a:latin typeface="Arial" panose="020B0604020202020204" pitchFamily="34" charset="0"/>
                <a:cs typeface="Arial" panose="020B0604020202020204" pitchFamily="34" charset="0"/>
              </a:rPr>
              <a:t> on the Internet. </a:t>
            </a:r>
            <a:endParaRPr lang="en-US" dirty="0" smtClean="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hr-HR" dirty="0" smtClean="0">
                <a:latin typeface="Arial" panose="020B0604020202020204" pitchFamily="34" charset="0"/>
                <a:cs typeface="Arial" panose="020B0604020202020204" pitchFamily="34" charset="0"/>
              </a:rPr>
              <a:t>there is a strong and significant positive relation between online privacy conern and </a:t>
            </a:r>
            <a:r>
              <a:rPr lang="hr-HR" b="1" dirty="0" smtClean="0">
                <a:latin typeface="Arial" panose="020B0604020202020204" pitchFamily="34" charset="0"/>
                <a:cs typeface="Arial" panose="020B0604020202020204" pitchFamily="34" charset="0"/>
              </a:rPr>
              <a:t>protective behavior</a:t>
            </a:r>
            <a:r>
              <a:rPr lang="hr-HR" dirty="0" smtClean="0">
                <a:latin typeface="Arial" panose="020B0604020202020204" pitchFamily="34" charset="0"/>
                <a:cs typeface="Arial" panose="020B0604020202020204" pitchFamily="34" charset="0"/>
              </a:rPr>
              <a:t>.</a:t>
            </a:r>
          </a:p>
          <a:p>
            <a:pPr marL="285750" indent="-285750" algn="just">
              <a:lnSpc>
                <a:spcPct val="150000"/>
              </a:lnSpc>
              <a:buFont typeface="Arial" panose="020B0604020202020204" pitchFamily="34" charset="0"/>
              <a:buChar char="•"/>
            </a:pPr>
            <a:r>
              <a:rPr lang="hr-HR" dirty="0" smtClean="0">
                <a:latin typeface="Arial" panose="020B0604020202020204" pitchFamily="34" charset="0"/>
                <a:cs typeface="Arial" panose="020B0604020202020204" pitchFamily="34" charset="0"/>
              </a:rPr>
              <a:t>Internet users </a:t>
            </a:r>
            <a:r>
              <a:rPr lang="en-US" dirty="0" smtClean="0">
                <a:latin typeface="Arial" panose="020B0604020202020204" pitchFamily="34" charset="0"/>
                <a:cs typeface="Arial" panose="020B0604020202020204" pitchFamily="34" charset="0"/>
              </a:rPr>
              <a:t>who are more concerned about their online privacy </a:t>
            </a:r>
            <a:r>
              <a:rPr lang="hr-HR" dirty="0" smtClean="0">
                <a:latin typeface="Arial" panose="020B0604020202020204" pitchFamily="34" charset="0"/>
                <a:cs typeface="Arial" panose="020B0604020202020204" pitchFamily="34" charset="0"/>
              </a:rPr>
              <a:t>would change their </a:t>
            </a:r>
            <a:r>
              <a:rPr lang="hr-HR" b="1" dirty="0" smtClean="0">
                <a:latin typeface="Arial" panose="020B0604020202020204" pitchFamily="34" charset="0"/>
                <a:cs typeface="Arial" panose="020B0604020202020204" pitchFamily="34" charset="0"/>
              </a:rPr>
              <a:t>intentions to share personal information </a:t>
            </a:r>
            <a:r>
              <a:rPr lang="hr-HR" dirty="0" smtClean="0">
                <a:latin typeface="Arial" panose="020B0604020202020204" pitchFamily="34" charset="0"/>
                <a:cs typeface="Arial" panose="020B0604020202020204" pitchFamily="34" charset="0"/>
              </a:rPr>
              <a:t>and intentions to </a:t>
            </a:r>
            <a:r>
              <a:rPr lang="hr-HR" b="1" dirty="0" smtClean="0">
                <a:latin typeface="Arial" panose="020B0604020202020204" pitchFamily="34" charset="0"/>
                <a:cs typeface="Arial" panose="020B0604020202020204" pitchFamily="34" charset="0"/>
              </a:rPr>
              <a:t>adopt new techologies</a:t>
            </a:r>
            <a:r>
              <a:rPr lang="hr-HR" dirty="0" smtClean="0">
                <a:latin typeface="Arial" panose="020B0604020202020204" pitchFamily="34" charset="0"/>
                <a:cs typeface="Arial" panose="020B0604020202020204" pitchFamily="34" charset="0"/>
              </a:rPr>
              <a:t>.</a:t>
            </a:r>
          </a:p>
          <a:p>
            <a:pPr marL="285750" indent="-285750" algn="just">
              <a:lnSpc>
                <a:spcPct val="150000"/>
              </a:lnSpc>
              <a:buFont typeface="Arial" panose="020B0604020202020204" pitchFamily="34" charset="0"/>
              <a:buChar char="•"/>
            </a:pPr>
            <a:r>
              <a:rPr lang="hr-HR" dirty="0" smtClean="0">
                <a:latin typeface="Arial" panose="020B0604020202020204" pitchFamily="34" charset="0"/>
                <a:cs typeface="Arial" panose="020B0604020202020204" pitchFamily="34" charset="0"/>
              </a:rPr>
              <a:t>The research shows that, on average, </a:t>
            </a:r>
            <a:r>
              <a:rPr lang="hr-HR" b="1" dirty="0" smtClean="0">
                <a:latin typeface="Arial" panose="020B0604020202020204" pitchFamily="34" charset="0"/>
                <a:cs typeface="Arial" panose="020B0604020202020204" pitchFamily="34" charset="0"/>
              </a:rPr>
              <a:t>perceived benefits of using the Internet outweighs potential associated costs with privacy concern of people.</a:t>
            </a:r>
            <a:r>
              <a:rPr lang="hr-HR" dirty="0" smtClean="0">
                <a:latin typeface="Arial" panose="020B0604020202020204" pitchFamily="34" charset="0"/>
                <a:cs typeface="Arial" panose="020B0604020202020204" pitchFamily="34" charset="0"/>
              </a:rPr>
              <a:t>.</a:t>
            </a:r>
            <a:endParaRPr lang="hr-H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0722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hr-HR" sz="3600" dirty="0" smtClean="0">
                <a:latin typeface="Arial" panose="020B0604020202020204" pitchFamily="34" charset="0"/>
                <a:cs typeface="Arial" panose="020B0604020202020204" pitchFamily="34" charset="0"/>
              </a:rPr>
              <a:t>C</a:t>
            </a:r>
            <a:r>
              <a:rPr lang="en-US" sz="3600" dirty="0" err="1" smtClean="0">
                <a:latin typeface="Arial" panose="020B0604020202020204" pitchFamily="34" charset="0"/>
                <a:cs typeface="Arial" panose="020B0604020202020204" pitchFamily="34" charset="0"/>
              </a:rPr>
              <a:t>onclusion</a:t>
            </a:r>
            <a:endParaRPr lang="hr-HR" sz="3600" dirty="0">
              <a:latin typeface="Arial" panose="020B0604020202020204" pitchFamily="34" charset="0"/>
              <a:cs typeface="Arial" panose="020B0604020202020204" pitchFamily="34" charset="0"/>
            </a:endParaRPr>
          </a:p>
        </p:txBody>
      </p:sp>
      <p:sp>
        <p:nvSpPr>
          <p:cNvPr id="4" name="TextBox 3"/>
          <p:cNvSpPr txBox="1"/>
          <p:nvPr/>
        </p:nvSpPr>
        <p:spPr>
          <a:xfrm>
            <a:off x="611560" y="1628800"/>
            <a:ext cx="7992888" cy="3831818"/>
          </a:xfrm>
          <a:prstGeom prst="rect">
            <a:avLst/>
          </a:prstGeom>
          <a:noFill/>
        </p:spPr>
        <p:txBody>
          <a:bodyPr wrap="square" rtlCol="0">
            <a:spAutoFit/>
          </a:bodyPr>
          <a:lstStyle/>
          <a:p>
            <a:pPr marL="285750" indent="-285750" algn="just">
              <a:lnSpc>
                <a:spcPct val="150000"/>
              </a:lnSpc>
              <a:buFont typeface="Arial" pitchFamily="34" charset="0"/>
              <a:buChar char="•"/>
            </a:pPr>
            <a:r>
              <a:rPr lang="en-US" dirty="0" smtClean="0"/>
              <a:t>The level of online privacy concern shapes our behavior on the Internet</a:t>
            </a:r>
          </a:p>
          <a:p>
            <a:pPr marL="285750" indent="-285750" algn="just">
              <a:lnSpc>
                <a:spcPct val="150000"/>
              </a:lnSpc>
              <a:buFont typeface="Arial" pitchFamily="34" charset="0"/>
              <a:buChar char="•"/>
            </a:pPr>
            <a:r>
              <a:rPr lang="en-US" dirty="0" smtClean="0"/>
              <a:t>This research unveils the trade-off between privacy concern and perceived benefits of using the Internet</a:t>
            </a:r>
          </a:p>
          <a:p>
            <a:pPr marL="285750" indent="-285750" algn="just">
              <a:lnSpc>
                <a:spcPct val="150000"/>
              </a:lnSpc>
              <a:buFont typeface="Arial" pitchFamily="34" charset="0"/>
              <a:buChar char="•"/>
            </a:pPr>
            <a:r>
              <a:rPr lang="en-US" dirty="0" smtClean="0"/>
              <a:t>The online privacy concern might influence adoption of new technologies and other innovations, future usage of online services, and other far reaching decisions </a:t>
            </a:r>
          </a:p>
          <a:p>
            <a:pPr marL="285750" indent="-285750" algn="just">
              <a:lnSpc>
                <a:spcPct val="150000"/>
              </a:lnSpc>
              <a:buFont typeface="Arial" pitchFamily="34" charset="0"/>
              <a:buChar char="•"/>
            </a:pPr>
            <a:r>
              <a:rPr lang="en-US" dirty="0" smtClean="0"/>
              <a:t>Therefore findings may be useful for practitioners as well, notably in helping companies to develop business strategies and regulators to better frame privacy policy.</a:t>
            </a:r>
            <a:endParaRPr lang="hr-HR" dirty="0" smtClean="0"/>
          </a:p>
        </p:txBody>
      </p:sp>
    </p:spTree>
    <p:extLst>
      <p:ext uri="{BB962C8B-B14F-4D97-AF65-F5344CB8AC3E}">
        <p14:creationId xmlns:p14="http://schemas.microsoft.com/office/powerpoint/2010/main" val="40503292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TotalTime>
  <Words>646</Words>
  <Application>Microsoft Office PowerPoint</Application>
  <PresentationFormat>On-screen Show (4:3)</PresentationFormat>
  <Paragraphs>86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How online privacy concern affects decision-making of Internet users </vt:lpstr>
      <vt:lpstr>PowerPoint Presentation</vt:lpstr>
      <vt:lpstr>PowerPoint Presentation</vt:lpstr>
      <vt:lpstr>Extended model of online privacy concern</vt:lpstr>
      <vt:lpstr>Survey methodology</vt:lpstr>
      <vt:lpstr>Estimation results </vt:lpstr>
      <vt:lpstr>Results and discussion</vt:lpstr>
      <vt:lpstr>Results and discussion cont </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Budak Jelena</dc:creator>
  <cp:lastModifiedBy>Mihalj Jelena</cp:lastModifiedBy>
  <cp:revision>63</cp:revision>
  <cp:lastPrinted>2017-06-21T12:20:12Z</cp:lastPrinted>
  <dcterms:created xsi:type="dcterms:W3CDTF">2014-10-30T10:00:11Z</dcterms:created>
  <dcterms:modified xsi:type="dcterms:W3CDTF">2017-07-03T09:05:53Z</dcterms:modified>
</cp:coreProperties>
</file>