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5" r:id="rId3"/>
    <p:sldId id="332" r:id="rId4"/>
    <p:sldId id="346" r:id="rId5"/>
    <p:sldId id="329" r:id="rId6"/>
    <p:sldId id="330" r:id="rId7"/>
    <p:sldId id="331" r:id="rId8"/>
    <p:sldId id="348" r:id="rId9"/>
    <p:sldId id="349" r:id="rId10"/>
    <p:sldId id="350" r:id="rId11"/>
    <p:sldId id="351" r:id="rId12"/>
    <p:sldId id="341" r:id="rId13"/>
    <p:sldId id="343" r:id="rId14"/>
    <p:sldId id="342" r:id="rId15"/>
    <p:sldId id="344" r:id="rId16"/>
    <p:sldId id="347" r:id="rId17"/>
    <p:sldId id="34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0000CC"/>
    <a:srgbClr val="FFFF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E253C0-D9FF-46B0-849B-F82B391D06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05CBDF-8A7E-477D-B05B-ABAF77D56564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5FDF7-A3AB-46E7-B50B-9D6251435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0CDF1-C086-4140-8CC6-ABF304B2E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2A939-D558-4EAD-B437-76DC282F6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4BEA0AC-6DA4-4D1A-AD11-46A81C7A2E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669F6-13DF-428E-8FEE-5B745E22A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B176D-0CA0-443A-8A31-8BD6114D1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39756-6465-4255-9116-67AD5C771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3B77F-1BA4-4271-835A-FAEF610CE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17706-9A30-4867-AFFF-DBD909357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6177D-3ED4-4063-A6BA-8EFF22729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42BF6-B3E7-425F-A41E-12C474593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CE9A5-C40D-4BE5-984F-7E9882A997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2FF6CC-70D8-41BC-B727-D86D843AC0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857232"/>
            <a:ext cx="8750330" cy="27432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200" b="1" dirty="0" smtClean="0"/>
              <a:t>Klub Ekonomskog instituta, Zagreb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>MAKROEKONOMSKA ANALIZA IZVOZNE KONKURENTNOSTI PREHRAMBENE INDUSTRIJE REPUBLIKE HRVATSKE</a:t>
            </a:r>
            <a:endParaRPr lang="en-US" sz="24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89363"/>
            <a:ext cx="6400800" cy="1849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r-HR" dirty="0"/>
          </a:p>
          <a:p>
            <a:pPr>
              <a:lnSpc>
                <a:spcPct val="80000"/>
              </a:lnSpc>
            </a:pPr>
            <a:endParaRPr lang="hr-HR" dirty="0"/>
          </a:p>
          <a:p>
            <a:pPr>
              <a:lnSpc>
                <a:spcPct val="120000"/>
              </a:lnSpc>
            </a:pPr>
            <a:r>
              <a:rPr lang="hr-HR" sz="2000" b="1" dirty="0"/>
              <a:t>d</a:t>
            </a:r>
            <a:r>
              <a:rPr lang="hr-HR" sz="2000" b="1" dirty="0" smtClean="0"/>
              <a:t>r.sc</a:t>
            </a:r>
            <a:r>
              <a:rPr lang="hr-HR" sz="2000" b="1" dirty="0"/>
              <a:t>. Goran </a:t>
            </a:r>
            <a:r>
              <a:rPr lang="hr-HR" sz="2000" b="1" dirty="0" smtClean="0"/>
              <a:t>Buturac, urednik</a:t>
            </a:r>
            <a:endParaRPr lang="hr-HR" sz="2000" b="1" dirty="0"/>
          </a:p>
          <a:p>
            <a:pPr>
              <a:lnSpc>
                <a:spcPct val="120000"/>
              </a:lnSpc>
            </a:pPr>
            <a:r>
              <a:rPr lang="hr-HR" sz="2000" b="1" dirty="0" smtClean="0"/>
              <a:t>dr.sc. Maruška Vizek</a:t>
            </a:r>
            <a:endParaRPr lang="hr-H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RUSIJA</a:t>
            </a:r>
            <a:endParaRPr lang="hr-HR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1,7 posto izvoza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komparativne prednosti nedovoljno razvijene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izvozni rast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vanjsko-trgovinski suficit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vodeći proizvodi: juhe, umaci, keksi, vino 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najnoviji trendovi: rast izvozne orijentiranosti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TURSKA</a:t>
            </a:r>
            <a:endParaRPr lang="hr-HR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1490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brzo rastuće tržište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 0,2 posto izvoza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neiskorišteni potencijali 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vanjsko-trgovinski deficit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vodeći proizvodi: slad pržen ili nepržen, biljna ulja, maslinovo ulje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najnoviji trendovi: nedovoljan rast izvozne orijentiranosti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/>
          <a:lstStyle/>
          <a:p>
            <a:r>
              <a:rPr lang="hr-HR" sz="3000" b="1" dirty="0" smtClean="0"/>
              <a:t>ZNAČAJ PREHRAMBENE INDUSTRIJE</a:t>
            </a:r>
            <a:endParaRPr lang="hr-HR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286808" cy="5114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/>
          <a:lstStyle/>
          <a:p>
            <a:r>
              <a:rPr lang="hr-HR" sz="3000" b="1" dirty="0" smtClean="0"/>
              <a:t>STRUKTURA UPORABE HRANE I PIĆA</a:t>
            </a:r>
            <a:endParaRPr lang="hr-HR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800105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/>
          <a:lstStyle/>
          <a:p>
            <a:r>
              <a:rPr lang="hr-HR" sz="3000" b="1" dirty="0" smtClean="0"/>
              <a:t>INTERMEDIJARNA POTROŠNJA HRANE I PIĆA </a:t>
            </a:r>
            <a:endParaRPr lang="hr-HR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28680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/>
          <a:lstStyle/>
          <a:p>
            <a:r>
              <a:rPr lang="hr-HR" sz="3000" b="1" dirty="0" smtClean="0"/>
              <a:t>MULTIPLIKATORI OUTPUTA</a:t>
            </a:r>
            <a:endParaRPr lang="hr-HR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1142984"/>
          <a:ext cx="7358115" cy="5451353"/>
        </p:xfrm>
        <a:graphic>
          <a:graphicData uri="http://schemas.openxmlformats.org/drawingml/2006/table">
            <a:tbl>
              <a:tblPr/>
              <a:tblGrid>
                <a:gridCol w="4479582"/>
                <a:gridCol w="1439266"/>
                <a:gridCol w="1439267"/>
              </a:tblGrid>
              <a:tr h="45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00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Multiplikator</a:t>
                      </a:r>
                      <a:endParaRPr lang="hr-HR" sz="1400" dirty="0">
                        <a:latin typeface="+mj-lt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tipa I</a:t>
                      </a:r>
                      <a:endParaRPr lang="hr-HR" sz="1400" dirty="0">
                        <a:latin typeface="+mj-lt"/>
                        <a:ea typeface="Times New Roman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Multiplikator</a:t>
                      </a:r>
                      <a:endParaRPr lang="hr-HR" sz="1400">
                        <a:latin typeface="+mj-lt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tipa 2</a:t>
                      </a:r>
                      <a:endParaRPr lang="hr-HR" sz="1400"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Hrana i piće (P, 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1.96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2.53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Odjeća, krzno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1.46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2.28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Koža i proizvodi od kože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1.53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2.11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Drvo, proizvodi od drva i pluta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1.94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2.75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Celuloza, papir, proizvodi od papira (Č)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1.83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2.45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Usluge tiskanja i usluge u vezi s tiskanjem (Č)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1.62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2.30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Kemikalije, kemijski proizvodi i umjetna vlakana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1.66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2.14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Proizvodi od gume i plastike 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1.62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2.16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Ostali nemetalni mineralni proizvodi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(P, 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1.97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2.59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Osnovni metali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1.63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2.15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Proizvodi od metala (P, 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1.75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2.45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Strojevi i uređaji (P, 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1.72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2.39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Uredski strojevi i računala (Č)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1.69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2.43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Električni strojevi i aparati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1.70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2.29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Radiotelevizijska i komunikacijska oprema i aparati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1.80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2.47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Motorna vozila, prikolice i poluprikolice (P)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1.98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2.71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Namještaj (Č)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j-lt"/>
                          <a:ea typeface="Times New Roman"/>
                        </a:rPr>
                        <a:t>1.77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j-lt"/>
                          <a:ea typeface="Times New Roman"/>
                        </a:rPr>
                        <a:t>2.48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000" b="1" dirty="0" smtClean="0"/>
              <a:t>PERSPEKTIVE RAZVOJA I OČEKIVANJA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000" dirty="0" smtClean="0"/>
              <a:t> nastavak jačanja izvozne orijentiranosti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000" dirty="0" smtClean="0"/>
              <a:t> sve veća izloženost kretanjima na globalnom tržištu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000" dirty="0" smtClean="0"/>
              <a:t> rast konkurencijskog pritiska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000" dirty="0" smtClean="0"/>
              <a:t> manji utjecaj gospodarskih prilika, veći konkurencije 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000" dirty="0" smtClean="0"/>
              <a:t> značajniji rast uvjetovan ulaganjima u inovacije i istraživanje tržišta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</a:t>
            </a:r>
            <a:r>
              <a:rPr lang="hr-HR" sz="2000" dirty="0" smtClean="0"/>
              <a:t>uloga države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ZAKLJUČAK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dirty="0" smtClean="0"/>
              <a:t> </a:t>
            </a:r>
            <a:r>
              <a:rPr lang="hr-HR" sz="2400" dirty="0" smtClean="0"/>
              <a:t>usporavanje izvoznog rasta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konkurencijski pritisak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izražena koncentracija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usmjerenost na rastuća tržišta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strateški značaj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CILJ ISTRAŽIVANJA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200"/>
              </a:spcBef>
              <a:buFont typeface="Wingdings" pitchFamily="2" charset="2"/>
              <a:buChar char="Ø"/>
            </a:pPr>
            <a:r>
              <a:rPr lang="hr-HR" sz="2400" dirty="0" smtClean="0"/>
              <a:t>nove spoznaje o izvoznoj konkurentnosti prehrambene industrije:</a:t>
            </a:r>
          </a:p>
          <a:p>
            <a:pPr lvl="1">
              <a:spcBef>
                <a:spcPts val="4200"/>
              </a:spcBef>
              <a:buFont typeface="Wingdings" pitchFamily="2" charset="2"/>
              <a:buChar char="ü"/>
            </a:pPr>
            <a:r>
              <a:rPr lang="hr-HR" sz="2000" dirty="0" smtClean="0"/>
              <a:t>uzroci i trendovi nastajanja promjena</a:t>
            </a:r>
          </a:p>
          <a:p>
            <a:pPr lvl="1">
              <a:spcBef>
                <a:spcPts val="4200"/>
              </a:spcBef>
              <a:buFont typeface="Wingdings" pitchFamily="2" charset="2"/>
              <a:buChar char="ü"/>
            </a:pPr>
            <a:r>
              <a:rPr lang="hr-HR" sz="2000" dirty="0" smtClean="0"/>
              <a:t>komparativne prednosti i specijalizacija</a:t>
            </a:r>
          </a:p>
          <a:p>
            <a:pPr lvl="1">
              <a:spcBef>
                <a:spcPts val="4200"/>
              </a:spcBef>
              <a:buFont typeface="Wingdings" pitchFamily="2" charset="2"/>
              <a:buChar char="ü"/>
            </a:pPr>
            <a:r>
              <a:rPr lang="hr-HR" sz="2000" dirty="0" smtClean="0"/>
              <a:t> značaj izvoza prehrambene industrije</a:t>
            </a:r>
          </a:p>
          <a:p>
            <a:pPr lvl="1">
              <a:spcBef>
                <a:spcPts val="4200"/>
              </a:spcBef>
              <a:buFont typeface="Wingdings" pitchFamily="2" charset="2"/>
              <a:buChar char="ü"/>
            </a:pPr>
            <a:r>
              <a:rPr lang="hr-HR" sz="2000" dirty="0" smtClean="0"/>
              <a:t>čimbenici unapređenja izvozne konkurentnosti</a:t>
            </a:r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REZULTATI ISTRAŽIVANJA</a:t>
            </a:r>
            <a:endParaRPr lang="hr-HR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OSNOVNI TRENDOVI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dirty="0" smtClean="0"/>
              <a:t> </a:t>
            </a:r>
            <a:r>
              <a:rPr lang="hr-HR" sz="2400" dirty="0" smtClean="0"/>
              <a:t>izvozni rast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neelastičnost potražnje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rast izvozne orijentiranosti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vanjsko-trgovinski deficit</a:t>
            </a:r>
          </a:p>
          <a:p>
            <a:pPr>
              <a:spcBef>
                <a:spcPts val="3600"/>
              </a:spcBef>
              <a:buFont typeface="Wingdings" pitchFamily="2" charset="2"/>
              <a:buChar char="Ø"/>
            </a:pPr>
            <a:r>
              <a:rPr lang="hr-HR" sz="2400" dirty="0" smtClean="0"/>
              <a:t> izvozna koncentracija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IZVOZ PREHRAMBENIH PROIZVODA </a:t>
            </a:r>
            <a:endParaRPr lang="hr-HR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57256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IZVOZ PIĆA</a:t>
            </a:r>
            <a:endParaRPr lang="hr-HR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571612"/>
            <a:ext cx="860257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CEFTA</a:t>
            </a:r>
            <a:endParaRPr lang="hr-HR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najvažnije izvozno tržište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vanjsko-trgovinski suficit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najveći broj proizvoda s komparativnim prednostima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vodeći proizvodi: konditorski proizvodi, pivo, voda, riba 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promjena uvjeta nakon ulaska Hrvatske u EU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najnoviji trendovi: pad izvozne konkurentnosti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EU 15 – “stare” članice EU </a:t>
            </a:r>
            <a:endParaRPr lang="hr-HR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vodeći proizvodi: riba, meso, umaci, proizvodi od brašna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veliki vanjsko-trgovinski deficit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značajna proizvodna i tržišna koncentracija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mali broj proizvoda s komparativnim prednostima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relativno najveća jedinična cijena izvoza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najnoviji trendovi: pad izvozne konkurentnosti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NMS 12 – nove članice EU</a:t>
            </a:r>
            <a:endParaRPr lang="hr-HR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vodeći proizvodi: šećer, umaci, voda, konditorski proizvodi, meso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veliki vanjsko-trgovinski deficit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značajna proizvodna i tržišna koncentracija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mali broj proizvoda s komparativnim prednostima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nedovoljna izvozna orijentiranost i razina specijalizacije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/>
              <a:t>najnoviji trendovi: pad izvozne konkurentnosti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69F6-13DF-428E-8FEE-5B745E22A08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523</Words>
  <Application>Microsoft PowerPoint</Application>
  <PresentationFormat>On-screen Show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Klub Ekonomskog instituta, Zagreb  MAKROEKONOMSKA ANALIZA IZVOZNE KONKURENTNOSTI PREHRAMBENE INDUSTRIJE REPUBLIKE HRVATSKE</vt:lpstr>
      <vt:lpstr>CILJ ISTRAŽIVANJA</vt:lpstr>
      <vt:lpstr>REZULTATI ISTRAŽIVANJA</vt:lpstr>
      <vt:lpstr>OSNOVNI TRENDOVI</vt:lpstr>
      <vt:lpstr>IZVOZ PREHRAMBENIH PROIZVODA </vt:lpstr>
      <vt:lpstr>IZVOZ PIĆA</vt:lpstr>
      <vt:lpstr>CEFTA</vt:lpstr>
      <vt:lpstr>EU 15 – “stare” članice EU </vt:lpstr>
      <vt:lpstr>NMS 12 – nove članice EU</vt:lpstr>
      <vt:lpstr>RUSIJA</vt:lpstr>
      <vt:lpstr>TURSKA</vt:lpstr>
      <vt:lpstr>ZNAČAJ PREHRAMBENE INDUSTRIJE</vt:lpstr>
      <vt:lpstr>STRUKTURA UPORABE HRANE I PIĆA</vt:lpstr>
      <vt:lpstr>INTERMEDIJARNA POTROŠNJA HRANE I PIĆA </vt:lpstr>
      <vt:lpstr>MULTIPLIKATORI OUTPUTA</vt:lpstr>
      <vt:lpstr>PERSPEKTIVE RAZVOJA I OČEKIVANJA</vt:lpstr>
      <vt:lpstr>ZAKLJUČAK</vt:lpstr>
    </vt:vector>
  </TitlesOfParts>
  <Company>Ekonomski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gbuturac</dc:creator>
  <cp:lastModifiedBy>gbuturac</cp:lastModifiedBy>
  <cp:revision>179</cp:revision>
  <dcterms:created xsi:type="dcterms:W3CDTF">2007-04-03T11:32:23Z</dcterms:created>
  <dcterms:modified xsi:type="dcterms:W3CDTF">2015-05-29T10:06:58Z</dcterms:modified>
</cp:coreProperties>
</file>