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94" r:id="rId3"/>
    <p:sldId id="258" r:id="rId4"/>
    <p:sldId id="282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81" r:id="rId14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udak Jelena" initials="B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23" autoAdjust="0"/>
    <p:restoredTop sz="94660"/>
  </p:normalViewPr>
  <p:slideViewPr>
    <p:cSldViewPr>
      <p:cViewPr>
        <p:scale>
          <a:sx n="118" d="100"/>
          <a:sy n="118" d="100"/>
        </p:scale>
        <p:origin x="-1464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11BBB-19FB-4F1D-BCEF-D2C86F5D6882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5.11.2015.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CD95F-EE8F-4803-990F-03A8C72A5FAE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137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11BBB-19FB-4F1D-BCEF-D2C86F5D6882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5.11.2015.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CD95F-EE8F-4803-990F-03A8C72A5FAE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267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11BBB-19FB-4F1D-BCEF-D2C86F5D6882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5.11.2015.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CD95F-EE8F-4803-990F-03A8C72A5FAE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145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11BBB-19FB-4F1D-BCEF-D2C86F5D6882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5.11.2015.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CD95F-EE8F-4803-990F-03A8C72A5FAE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261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11BBB-19FB-4F1D-BCEF-D2C86F5D6882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5.11.2015.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CD95F-EE8F-4803-990F-03A8C72A5FAE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529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11BBB-19FB-4F1D-BCEF-D2C86F5D6882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5.11.2015.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CD95F-EE8F-4803-990F-03A8C72A5FAE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429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11BBB-19FB-4F1D-BCEF-D2C86F5D6882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5.11.2015.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CD95F-EE8F-4803-990F-03A8C72A5FAE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93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11BBB-19FB-4F1D-BCEF-D2C86F5D6882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5.11.2015.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CD95F-EE8F-4803-990F-03A8C72A5FAE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301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11BBB-19FB-4F1D-BCEF-D2C86F5D6882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5.11.2015.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CD95F-EE8F-4803-990F-03A8C72A5FAE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182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11BBB-19FB-4F1D-BCEF-D2C86F5D6882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5.11.2015.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CD95F-EE8F-4803-990F-03A8C72A5FAE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865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11BBB-19FB-4F1D-BCEF-D2C86F5D6882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5.11.2015.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CD95F-EE8F-4803-990F-03A8C72A5FAE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61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11BBB-19FB-4F1D-BCEF-D2C86F5D6882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5.11.2015.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CD95F-EE8F-4803-990F-03A8C72A5FAE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427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2304256"/>
          </a:xfrm>
        </p:spPr>
        <p:txBody>
          <a:bodyPr>
            <a:normAutofit/>
          </a:bodyPr>
          <a:lstStyle/>
          <a:p>
            <a:r>
              <a:rPr lang="en-US" sz="3600" b="1" dirty="0"/>
              <a:t>DEVELOPMENT IN DIGITAL AND </a:t>
            </a:r>
            <a:r>
              <a:rPr lang="en-US" sz="3600" b="1" dirty="0" smtClean="0"/>
              <a:t>POST-TRANSITION </a:t>
            </a:r>
            <a:r>
              <a:rPr lang="en-US" sz="3600" b="1" dirty="0"/>
              <a:t>ERA: </a:t>
            </a:r>
            <a:r>
              <a:rPr lang="en-US" sz="3600" b="1" dirty="0" smtClean="0"/>
              <a:t>ONLINE </a:t>
            </a:r>
            <a:r>
              <a:rPr lang="en-US" sz="3600" b="1" dirty="0"/>
              <a:t>PRIVACY CONCERN APPROACH 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3886200"/>
            <a:ext cx="7416824" cy="1752600"/>
          </a:xfrm>
        </p:spPr>
        <p:txBody>
          <a:bodyPr>
            <a:normAutofit fontScale="85000" lnSpcReduction="20000"/>
          </a:bodyPr>
          <a:lstStyle/>
          <a:p>
            <a:r>
              <a:rPr lang="hr-HR" dirty="0" smtClean="0"/>
              <a:t>Vedran Recher, Jelena Budak &amp; Edo Rajh</a:t>
            </a:r>
          </a:p>
          <a:p>
            <a:r>
              <a:rPr lang="hr-HR" dirty="0" smtClean="0"/>
              <a:t>Institute </a:t>
            </a:r>
            <a:r>
              <a:rPr lang="en-US" dirty="0" smtClean="0"/>
              <a:t>of</a:t>
            </a:r>
            <a:r>
              <a:rPr lang="hr-HR" dirty="0" smtClean="0"/>
              <a:t> </a:t>
            </a:r>
            <a:r>
              <a:rPr lang="hr-HR" dirty="0"/>
              <a:t>E</a:t>
            </a:r>
            <a:r>
              <a:rPr lang="en-US" dirty="0" err="1" smtClean="0"/>
              <a:t>conomics</a:t>
            </a:r>
            <a:r>
              <a:rPr lang="hr-HR" dirty="0" smtClean="0"/>
              <a:t>, Zagreb</a:t>
            </a:r>
          </a:p>
          <a:p>
            <a:endParaRPr lang="hr-HR" dirty="0"/>
          </a:p>
          <a:p>
            <a:r>
              <a:rPr lang="hr-HR" dirty="0" smtClean="0"/>
              <a:t>REDETE, </a:t>
            </a:r>
            <a:r>
              <a:rPr lang="hr-HR" dirty="0" err="1" smtClean="0"/>
              <a:t>Graz</a:t>
            </a:r>
            <a:r>
              <a:rPr lang="hr-HR" dirty="0" smtClean="0"/>
              <a:t> 22.-</a:t>
            </a:r>
            <a:r>
              <a:rPr lang="hr-HR" dirty="0"/>
              <a:t>24.10. 2015</a:t>
            </a:r>
          </a:p>
        </p:txBody>
      </p:sp>
    </p:spTree>
    <p:extLst>
      <p:ext uri="{BB962C8B-B14F-4D97-AF65-F5344CB8AC3E}">
        <p14:creationId xmlns:p14="http://schemas.microsoft.com/office/powerpoint/2010/main" val="199406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Conceptual</a:t>
            </a:r>
            <a:r>
              <a:rPr lang="hr-HR" dirty="0" smtClean="0"/>
              <a:t> </a:t>
            </a:r>
            <a:r>
              <a:rPr lang="hr-HR" smtClean="0"/>
              <a:t>framework</a:t>
            </a:r>
            <a:endParaRPr lang="en-US" dirty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1763003"/>
              </p:ext>
            </p:extLst>
          </p:nvPr>
        </p:nvGraphicFramePr>
        <p:xfrm>
          <a:off x="179511" y="1553407"/>
          <a:ext cx="8712968" cy="44401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0121"/>
                <a:gridCol w="975889"/>
                <a:gridCol w="1184350"/>
                <a:gridCol w="1224136"/>
                <a:gridCol w="792088"/>
                <a:gridCol w="936104"/>
                <a:gridCol w="935415"/>
                <a:gridCol w="846185"/>
                <a:gridCol w="738680"/>
              </a:tblGrid>
              <a:tr h="701687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Country </a:t>
                      </a:r>
                      <a:endParaRPr lang="en-US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42" marR="627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Online privacy concern</a:t>
                      </a:r>
                      <a:endParaRPr lang="en-US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42" marR="627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Economic development</a:t>
                      </a:r>
                      <a:endParaRPr lang="en-US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42" marR="62742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Technological level achieved</a:t>
                      </a:r>
                      <a:endParaRPr lang="en-US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42" marR="62742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Institutional set-up</a:t>
                      </a:r>
                      <a:endParaRPr lang="en-US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42" marR="62742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519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PRICON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index</a:t>
                      </a:r>
                      <a:endParaRPr lang="en-US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42" marR="6274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GDP p.c</a:t>
                      </a:r>
                      <a:r>
                        <a:rPr lang="en-US" sz="1400" dirty="0" smtClean="0">
                          <a:effectLst/>
                        </a:rPr>
                        <a:t>.</a:t>
                      </a:r>
                      <a:endParaRPr lang="en-US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42" marR="6274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Availability of latest </a:t>
                      </a:r>
                      <a:r>
                        <a:rPr lang="en-US" sz="1400" dirty="0" smtClean="0">
                          <a:effectLst/>
                        </a:rPr>
                        <a:t>technologies</a:t>
                      </a:r>
                      <a:endParaRPr lang="en-US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42" marR="6274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Internet </a:t>
                      </a:r>
                      <a:r>
                        <a:rPr lang="en-US" sz="1400" dirty="0" smtClean="0">
                          <a:effectLst/>
                        </a:rPr>
                        <a:t>users</a:t>
                      </a:r>
                      <a:endParaRPr lang="en-US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42" marR="6274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Broadband</a:t>
                      </a:r>
                      <a:endParaRPr lang="en-US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42" marR="6274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EU status</a:t>
                      </a:r>
                      <a:endParaRPr lang="en-US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42" marR="6274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Political </a:t>
                      </a:r>
                      <a:r>
                        <a:rPr lang="en-US" sz="1400" dirty="0" smtClean="0">
                          <a:effectLst/>
                        </a:rPr>
                        <a:t>rights</a:t>
                      </a:r>
                      <a:endParaRPr lang="en-US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42" marR="6274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Civil </a:t>
                      </a:r>
                      <a:r>
                        <a:rPr lang="en-US" sz="1400" dirty="0" smtClean="0">
                          <a:effectLst/>
                        </a:rPr>
                        <a:t>liberties</a:t>
                      </a:r>
                      <a:endParaRPr lang="en-US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42" marR="62742" marT="0" marB="0"/>
                </a:tc>
              </a:tr>
              <a:tr h="64704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Croatia</a:t>
                      </a:r>
                      <a:endParaRPr lang="en-US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42" marR="627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4.26</a:t>
                      </a:r>
                      <a:endParaRPr lang="en-US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42" marR="627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20,182</a:t>
                      </a:r>
                      <a:endParaRPr lang="en-US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42" marR="627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5.4</a:t>
                      </a:r>
                      <a:endParaRPr lang="en-US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42" marR="627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60.3</a:t>
                      </a:r>
                      <a:endParaRPr lang="en-US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42" marR="627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18.3</a:t>
                      </a:r>
                      <a:endParaRPr lang="en-US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42" marR="627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Member state</a:t>
                      </a:r>
                      <a:endParaRPr lang="en-US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42" marR="627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42" marR="627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42" marR="62742" marT="0" marB="0"/>
                </a:tc>
              </a:tr>
              <a:tr h="7016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FYR of Macedonia</a:t>
                      </a:r>
                      <a:endParaRPr lang="en-US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42" marR="627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4.10</a:t>
                      </a:r>
                      <a:endParaRPr lang="en-US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42" marR="627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11,268</a:t>
                      </a:r>
                      <a:endParaRPr lang="en-US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42" marR="627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4.6</a:t>
                      </a:r>
                      <a:endParaRPr lang="en-US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42" marR="627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51.9</a:t>
                      </a:r>
                      <a:endParaRPr lang="en-US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42" marR="627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12.5</a:t>
                      </a:r>
                      <a:endParaRPr lang="en-US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42" marR="627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Candidate country</a:t>
                      </a:r>
                      <a:endParaRPr lang="en-US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42" marR="627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42" marR="627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en-US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42" marR="62742" marT="0" marB="0"/>
                </a:tc>
              </a:tr>
              <a:tr h="7016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Serbia</a:t>
                      </a:r>
                      <a:endParaRPr lang="en-US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42" marR="627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3.91</a:t>
                      </a:r>
                      <a:endParaRPr lang="en-US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42" marR="627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12,504</a:t>
                      </a:r>
                      <a:endParaRPr lang="en-US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42" marR="627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4.0</a:t>
                      </a:r>
                      <a:endParaRPr lang="en-US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42" marR="627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40.9</a:t>
                      </a:r>
                      <a:endParaRPr lang="en-US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42" marR="627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8.5</a:t>
                      </a:r>
                      <a:endParaRPr lang="en-US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42" marR="627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Candidate country</a:t>
                      </a:r>
                      <a:endParaRPr lang="en-US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42" marR="627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42" marR="627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42" marR="62742" marT="0" marB="0"/>
                </a:tc>
              </a:tr>
              <a:tr h="7016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Bosnia and Herzegovina</a:t>
                      </a:r>
                      <a:endParaRPr lang="en-US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42" marR="627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3.57</a:t>
                      </a:r>
                      <a:endParaRPr lang="en-US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42" marR="627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9,149</a:t>
                      </a:r>
                      <a:endParaRPr lang="en-US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42" marR="627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4.4</a:t>
                      </a:r>
                      <a:endParaRPr lang="en-US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42" marR="627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52.0</a:t>
                      </a:r>
                      <a:endParaRPr lang="en-US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42" marR="627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10.4</a:t>
                      </a:r>
                      <a:endParaRPr lang="en-US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42" marR="627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Potential candidate</a:t>
                      </a:r>
                      <a:endParaRPr lang="en-US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42" marR="627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42" marR="627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</a:t>
                      </a:r>
                      <a:endParaRPr lang="en-US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42" marR="6274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033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Conclusions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country of origin significant antecedent of online privacy concern</a:t>
            </a:r>
            <a:endParaRPr lang="hr-HR" dirty="0" smtClean="0"/>
          </a:p>
          <a:p>
            <a:pPr marL="0" indent="0">
              <a:buNone/>
            </a:pPr>
            <a:endParaRPr lang="hr-HR" dirty="0" smtClean="0"/>
          </a:p>
          <a:p>
            <a:r>
              <a:rPr lang="en-US" dirty="0" smtClean="0"/>
              <a:t>higher education  </a:t>
            </a:r>
            <a:r>
              <a:rPr lang="en-US" dirty="0" smtClean="0">
                <a:sym typeface="Wingdings" panose="05000000000000000000" pitchFamily="2" charset="2"/>
              </a:rPr>
              <a:t> higher OPC</a:t>
            </a:r>
            <a:endParaRPr lang="hr-HR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age  reversed U-shaped curve</a:t>
            </a:r>
            <a:endParaRPr lang="hr-HR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hr-HR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4033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(2)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FYR Macedonia surprisingly high OPC</a:t>
            </a:r>
            <a:r>
              <a:rPr lang="hr-HR" dirty="0" smtClean="0"/>
              <a:t> </a:t>
            </a:r>
            <a:r>
              <a:rPr lang="hr-HR" dirty="0" smtClean="0">
                <a:sym typeface="Wingdings" panose="05000000000000000000" pitchFamily="2" charset="2"/>
              </a:rPr>
              <a:t> </a:t>
            </a:r>
            <a:r>
              <a:rPr lang="en-US" dirty="0" smtClean="0">
                <a:sym typeface="Wingdings" panose="05000000000000000000" pitchFamily="2" charset="2"/>
              </a:rPr>
              <a:t>technological </a:t>
            </a:r>
            <a:r>
              <a:rPr lang="en-US" dirty="0" err="1" smtClean="0">
                <a:sym typeface="Wingdings" panose="05000000000000000000" pitchFamily="2" charset="2"/>
              </a:rPr>
              <a:t>advan</a:t>
            </a:r>
            <a:r>
              <a:rPr lang="hr-HR" dirty="0">
                <a:sym typeface="Wingdings" panose="05000000000000000000" pitchFamily="2" charset="2"/>
              </a:rPr>
              <a:t>c</a:t>
            </a:r>
            <a:r>
              <a:rPr lang="en-US" dirty="0" err="1" smtClean="0">
                <a:sym typeface="Wingdings" panose="05000000000000000000" pitchFamily="2" charset="2"/>
              </a:rPr>
              <a:t>ements</a:t>
            </a:r>
            <a:endParaRPr lang="hr-HR" dirty="0" smtClean="0">
              <a:sym typeface="Wingdings" panose="05000000000000000000" pitchFamily="2" charset="2"/>
            </a:endParaRPr>
          </a:p>
          <a:p>
            <a:endParaRPr lang="hr-HR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development of digital society could influence economic development in terms of GDP p.c.</a:t>
            </a:r>
            <a:endParaRPr lang="hr-HR" dirty="0" smtClean="0">
              <a:sym typeface="Wingdings" panose="05000000000000000000" pitchFamily="2" charset="2"/>
            </a:endParaRPr>
          </a:p>
          <a:p>
            <a:endParaRPr lang="hr-HR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policies: education of general public, sound institutional framework, trust building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33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 for your attention</a:t>
            </a:r>
            <a:r>
              <a:rPr lang="hr-HR" dirty="0"/>
              <a:t>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29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2304256"/>
          </a:xfrm>
        </p:spPr>
        <p:txBody>
          <a:bodyPr>
            <a:normAutofit fontScale="90000"/>
          </a:bodyPr>
          <a:lstStyle/>
          <a:p>
            <a:r>
              <a:rPr lang="hr-HR" i="1" dirty="0" smtClean="0"/>
              <a:t>‘’</a:t>
            </a:r>
            <a:r>
              <a:rPr lang="en-US" i="1" dirty="0" smtClean="0"/>
              <a:t>If </a:t>
            </a:r>
            <a:r>
              <a:rPr lang="en-US" i="1" dirty="0"/>
              <a:t>this is the age of information, then privacy is the issue of our </a:t>
            </a:r>
            <a:r>
              <a:rPr lang="en-US" i="1" dirty="0" smtClean="0"/>
              <a:t>times</a:t>
            </a:r>
            <a:r>
              <a:rPr lang="hr-HR" i="1" dirty="0" smtClean="0"/>
              <a:t>.’’</a:t>
            </a:r>
            <a:r>
              <a:rPr lang="en-US" i="1" dirty="0"/>
              <a:t/>
            </a:r>
            <a:br>
              <a:rPr lang="en-US" i="1" dirty="0"/>
            </a:br>
            <a:endParaRPr lang="hr-HR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488832" cy="1752600"/>
          </a:xfrm>
        </p:spPr>
        <p:txBody>
          <a:bodyPr/>
          <a:lstStyle/>
          <a:p>
            <a:r>
              <a:rPr lang="hr-HR" dirty="0" err="1" smtClean="0"/>
              <a:t>Acquisti</a:t>
            </a:r>
            <a:r>
              <a:rPr lang="hr-HR" dirty="0" smtClean="0"/>
              <a:t>, </a:t>
            </a:r>
            <a:r>
              <a:rPr lang="hr-HR" dirty="0" err="1" smtClean="0"/>
              <a:t>Brandimarte</a:t>
            </a:r>
            <a:r>
              <a:rPr lang="hr-HR" dirty="0" smtClean="0"/>
              <a:t> &amp; </a:t>
            </a:r>
            <a:r>
              <a:rPr lang="hr-HR" dirty="0" err="1" smtClean="0"/>
              <a:t>Loewenstein</a:t>
            </a:r>
            <a:r>
              <a:rPr lang="hr-HR" dirty="0" smtClean="0"/>
              <a:t> (2015)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0641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increasing importance of online privacy</a:t>
            </a:r>
            <a:endParaRPr lang="hr-HR" dirty="0"/>
          </a:p>
          <a:p>
            <a:endParaRPr lang="hr-HR" dirty="0" smtClean="0"/>
          </a:p>
          <a:p>
            <a:r>
              <a:rPr lang="en-US" dirty="0" smtClean="0"/>
              <a:t>over </a:t>
            </a:r>
            <a:r>
              <a:rPr lang="en-US" dirty="0"/>
              <a:t>half of Internet users in Europe feel uncomfortable with profiling on the Internet (EC, 2011)</a:t>
            </a:r>
          </a:p>
          <a:p>
            <a:pPr marL="0" indent="0">
              <a:buNone/>
            </a:pPr>
            <a:endParaRPr lang="hr-HR" dirty="0"/>
          </a:p>
          <a:p>
            <a:r>
              <a:rPr lang="en-US" dirty="0" smtClean="0"/>
              <a:t>business climate, reforms, business policies</a:t>
            </a:r>
            <a:endParaRPr lang="hr-HR" dirty="0" smtClean="0"/>
          </a:p>
          <a:p>
            <a:endParaRPr lang="hr-HR" dirty="0"/>
          </a:p>
          <a:p>
            <a:r>
              <a:rPr lang="hr-HR" dirty="0"/>
              <a:t>d</a:t>
            </a:r>
            <a:r>
              <a:rPr lang="en-US" dirty="0" err="1"/>
              <a:t>eterminants</a:t>
            </a:r>
            <a:r>
              <a:rPr lang="en-US" dirty="0"/>
              <a:t> of OPC</a:t>
            </a:r>
            <a:r>
              <a:rPr lang="hr-HR" dirty="0"/>
              <a:t> </a:t>
            </a:r>
            <a:r>
              <a:rPr lang="hr-HR" dirty="0">
                <a:sym typeface="Wingdings" panose="05000000000000000000" pitchFamily="2" charset="2"/>
              </a:rPr>
              <a:t> </a:t>
            </a:r>
            <a:r>
              <a:rPr lang="hr-HR" dirty="0" err="1">
                <a:sym typeface="Wingdings" panose="05000000000000000000" pitchFamily="2" charset="2"/>
              </a:rPr>
              <a:t>connection</a:t>
            </a:r>
            <a:r>
              <a:rPr lang="hr-HR" dirty="0">
                <a:sym typeface="Wingdings" panose="05000000000000000000" pitchFamily="2" charset="2"/>
              </a:rPr>
              <a:t> </a:t>
            </a:r>
            <a:r>
              <a:rPr lang="hr-HR" dirty="0" err="1">
                <a:sym typeface="Wingdings" panose="05000000000000000000" pitchFamily="2" charset="2"/>
              </a:rPr>
              <a:t>with</a:t>
            </a:r>
            <a:r>
              <a:rPr lang="hr-HR" dirty="0">
                <a:sym typeface="Wingdings" panose="05000000000000000000" pitchFamily="2" charset="2"/>
              </a:rPr>
              <a:t> </a:t>
            </a:r>
            <a:r>
              <a:rPr lang="hr-HR" dirty="0" err="1">
                <a:sym typeface="Wingdings" panose="05000000000000000000" pitchFamily="2" charset="2"/>
              </a:rPr>
              <a:t>development</a:t>
            </a:r>
            <a:r>
              <a:rPr lang="hr-HR" dirty="0">
                <a:sym typeface="Wingdings" panose="05000000000000000000" pitchFamily="2" charset="2"/>
              </a:rPr>
              <a:t> </a:t>
            </a:r>
            <a:r>
              <a:rPr lang="hr-HR" dirty="0" err="1">
                <a:sym typeface="Wingdings" panose="05000000000000000000" pitchFamily="2" charset="2"/>
              </a:rPr>
              <a:t>in</a:t>
            </a:r>
            <a:r>
              <a:rPr lang="hr-HR" dirty="0">
                <a:sym typeface="Wingdings" panose="05000000000000000000" pitchFamily="2" charset="2"/>
              </a:rPr>
              <a:t> post-</a:t>
            </a:r>
            <a:r>
              <a:rPr lang="hr-HR" dirty="0" err="1">
                <a:sym typeface="Wingdings" panose="05000000000000000000" pitchFamily="2" charset="2"/>
              </a:rPr>
              <a:t>transition</a:t>
            </a:r>
            <a:r>
              <a:rPr lang="hr-HR" dirty="0">
                <a:sym typeface="Wingdings" panose="05000000000000000000" pitchFamily="2" charset="2"/>
              </a:rPr>
              <a:t>?</a:t>
            </a:r>
            <a:endParaRPr lang="en-US" dirty="0"/>
          </a:p>
          <a:p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6829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Western Balkan countries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Croatia, FYR Macedonia, Serbia, Bosnia and Herzegovina</a:t>
            </a:r>
            <a:r>
              <a:rPr lang="hr-HR" dirty="0" smtClean="0"/>
              <a:t> </a:t>
            </a:r>
            <a:r>
              <a:rPr lang="en-US" dirty="0" smtClean="0"/>
              <a:t>are analy</a:t>
            </a:r>
            <a:r>
              <a:rPr lang="hr-HR" dirty="0" smtClean="0"/>
              <a:t>s</a:t>
            </a:r>
            <a:r>
              <a:rPr lang="en-US" dirty="0" smtClean="0"/>
              <a:t>ed</a:t>
            </a:r>
          </a:p>
          <a:p>
            <a:endParaRPr lang="en-US" dirty="0" smtClean="0"/>
          </a:p>
          <a:p>
            <a:r>
              <a:rPr lang="en-US" dirty="0" smtClean="0"/>
              <a:t>differences in the EU accession path </a:t>
            </a:r>
            <a:r>
              <a:rPr lang="en-US" dirty="0" smtClean="0">
                <a:sym typeface="Wingdings" panose="05000000000000000000" pitchFamily="2" charset="2"/>
              </a:rPr>
              <a:t> EU regulations implemented in the course of the accession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33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Survey</a:t>
            </a:r>
            <a:r>
              <a:rPr lang="hr-HR" dirty="0" smtClean="0"/>
              <a:t> d</a:t>
            </a:r>
            <a:r>
              <a:rPr lang="en-US" dirty="0" smtClean="0"/>
              <a:t>a</a:t>
            </a:r>
            <a:r>
              <a:rPr lang="hr-HR" dirty="0" smtClean="0"/>
              <a:t>t</a:t>
            </a:r>
            <a:r>
              <a:rPr lang="en-US" dirty="0" smtClean="0"/>
              <a:t>a</a:t>
            </a:r>
            <a:r>
              <a:rPr lang="hr-HR" dirty="0" smtClean="0"/>
              <a:t>, n=2006</a:t>
            </a:r>
            <a:endParaRPr lang="en-US" dirty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9280345"/>
              </p:ext>
            </p:extLst>
          </p:nvPr>
        </p:nvGraphicFramePr>
        <p:xfrm>
          <a:off x="683568" y="1268760"/>
          <a:ext cx="7824704" cy="468554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406876"/>
                <a:gridCol w="957744"/>
                <a:gridCol w="2424093"/>
                <a:gridCol w="1035991"/>
              </a:tblGrid>
              <a:tr h="3378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%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%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78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Gender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Country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78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 Male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49.7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 Bosnia and Herzegovina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24.9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78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 Female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50.3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 Croatia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25.2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78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Age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 FYR of Macedonia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24.9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78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 18-34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31.5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 Serbia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24.9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78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 35-54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37.4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Internet usage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78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 55-70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31.1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 Yes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64.2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78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Education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 No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35.8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78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 Primary school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14.2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78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 Secondary school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59.9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78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 University and higher education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25.9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78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 No answer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0.1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033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9552" y="-171400"/>
            <a:ext cx="8229600" cy="1143000"/>
          </a:xfrm>
        </p:spPr>
        <p:txBody>
          <a:bodyPr/>
          <a:lstStyle/>
          <a:p>
            <a:r>
              <a:rPr lang="hr-HR" dirty="0" smtClean="0"/>
              <a:t>PRICON </a:t>
            </a:r>
            <a:r>
              <a:rPr lang="hr-HR" dirty="0" err="1" smtClean="0"/>
              <a:t>index</a:t>
            </a:r>
            <a:endParaRPr lang="en-US" dirty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3986133"/>
              </p:ext>
            </p:extLst>
          </p:nvPr>
        </p:nvGraphicFramePr>
        <p:xfrm>
          <a:off x="467544" y="836712"/>
          <a:ext cx="7992888" cy="29443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96444"/>
                <a:gridCol w="3996444"/>
              </a:tblGrid>
              <a:tr h="228025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Country </a:t>
                      </a:r>
                      <a:endParaRPr lang="en-US" sz="2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Online privacy concern </a:t>
                      </a:r>
                      <a:endParaRPr lang="en-US" sz="2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53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PRICON index</a:t>
                      </a:r>
                      <a:endParaRPr lang="en-US" sz="2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80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Croatia</a:t>
                      </a:r>
                      <a:endParaRPr lang="en-US" sz="2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4.26</a:t>
                      </a:r>
                      <a:endParaRPr lang="en-US" sz="2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80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FYR of Macedonia</a:t>
                      </a:r>
                      <a:endParaRPr lang="en-US" sz="2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4.10</a:t>
                      </a:r>
                      <a:endParaRPr lang="en-US" sz="2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80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Serbia</a:t>
                      </a:r>
                      <a:endParaRPr lang="en-US" sz="2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3.91</a:t>
                      </a:r>
                      <a:endParaRPr lang="en-US" sz="2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80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Bosnia and Herzegovina</a:t>
                      </a:r>
                      <a:endParaRPr lang="en-US" sz="2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3.57</a:t>
                      </a:r>
                      <a:endParaRPr lang="en-US" sz="2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539552" y="3861048"/>
            <a:ext cx="82809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Information I send over the internet (e-mail, Facebook and other) could be misused.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The </a:t>
            </a:r>
            <a:r>
              <a:rPr lang="en-US" sz="2400" dirty="0"/>
              <a:t>usage of computers and ICT increases the possibility of </a:t>
            </a:r>
            <a:r>
              <a:rPr lang="hr-HR" sz="2400" dirty="0" smtClean="0"/>
              <a:t>personal </a:t>
            </a:r>
            <a:r>
              <a:rPr lang="hr-HR" sz="2400" dirty="0" err="1" smtClean="0"/>
              <a:t>data</a:t>
            </a:r>
            <a:r>
              <a:rPr lang="hr-HR" sz="2400" dirty="0" smtClean="0"/>
              <a:t> </a:t>
            </a:r>
            <a:r>
              <a:rPr lang="hr-HR" sz="2400" dirty="0" err="1" smtClean="0"/>
              <a:t>manipulation</a:t>
            </a:r>
            <a:r>
              <a:rPr lang="hr-HR" sz="24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I </a:t>
            </a:r>
            <a:r>
              <a:rPr lang="en-US" sz="2400" dirty="0"/>
              <a:t>am concerned about the volume of personal information and data stored on computers that might be misused.</a:t>
            </a:r>
          </a:p>
        </p:txBody>
      </p:sp>
    </p:spTree>
    <p:extLst>
      <p:ext uri="{BB962C8B-B14F-4D97-AF65-F5344CB8AC3E}">
        <p14:creationId xmlns:p14="http://schemas.microsoft.com/office/powerpoint/2010/main" val="44033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ANOVA </a:t>
            </a:r>
            <a:r>
              <a:rPr lang="en-US" dirty="0" smtClean="0"/>
              <a:t>results</a:t>
            </a:r>
            <a:endParaRPr lang="en-US" dirty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0024606"/>
              </p:ext>
            </p:extLst>
          </p:nvPr>
        </p:nvGraphicFramePr>
        <p:xfrm>
          <a:off x="683568" y="1196752"/>
          <a:ext cx="7920880" cy="48051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86484"/>
                <a:gridCol w="2293648"/>
                <a:gridCol w="970947"/>
                <a:gridCol w="970947"/>
                <a:gridCol w="1298854"/>
              </a:tblGrid>
              <a:tr h="48005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Independent variable</a:t>
                      </a:r>
                      <a:endParaRPr lang="en-US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PRICON mean value</a:t>
                      </a:r>
                      <a:endParaRPr lang="en-US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St. dev.</a:t>
                      </a:r>
                      <a:endParaRPr lang="en-US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</a:t>
                      </a:r>
                      <a:endParaRPr lang="en-US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ANOVA</a:t>
                      </a:r>
                      <a:endParaRPr lang="en-US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00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Education</a:t>
                      </a:r>
                      <a:endParaRPr lang="en-US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F=81.40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p=0.00</a:t>
                      </a:r>
                      <a:endParaRPr lang="en-US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005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Primary school or less</a:t>
                      </a:r>
                      <a:endParaRPr lang="en-US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3.43</a:t>
                      </a:r>
                      <a:endParaRPr lang="en-US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0.83</a:t>
                      </a:r>
                      <a:endParaRPr lang="en-US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285</a:t>
                      </a:r>
                      <a:endParaRPr lang="en-US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00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Secondary school</a:t>
                      </a:r>
                      <a:endParaRPr lang="en-US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4.01</a:t>
                      </a:r>
                      <a:endParaRPr lang="en-US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0.76</a:t>
                      </a:r>
                      <a:endParaRPr lang="en-US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1201</a:t>
                      </a:r>
                      <a:endParaRPr lang="en-US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005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University and higher education</a:t>
                      </a:r>
                      <a:endParaRPr lang="en-US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4.12</a:t>
                      </a:r>
                      <a:endParaRPr lang="en-US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0.79</a:t>
                      </a:r>
                      <a:endParaRPr lang="en-US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519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00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Age</a:t>
                      </a:r>
                      <a:endParaRPr lang="en-US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F=11.85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p=0.00</a:t>
                      </a:r>
                      <a:endParaRPr lang="en-US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00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18-34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4.00</a:t>
                      </a:r>
                      <a:endParaRPr lang="en-US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0.77</a:t>
                      </a:r>
                      <a:endParaRPr lang="en-US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632</a:t>
                      </a:r>
                      <a:endParaRPr lang="en-US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00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35-54</a:t>
                      </a:r>
                      <a:endParaRPr lang="en-US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4.03</a:t>
                      </a:r>
                      <a:endParaRPr lang="en-US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0.79</a:t>
                      </a:r>
                      <a:endParaRPr lang="en-US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751</a:t>
                      </a:r>
                      <a:endParaRPr lang="en-US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00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55-70</a:t>
                      </a:r>
                      <a:endParaRPr lang="en-US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3.83</a:t>
                      </a:r>
                      <a:endParaRPr lang="en-US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0.85</a:t>
                      </a:r>
                      <a:endParaRPr lang="en-US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623</a:t>
                      </a:r>
                      <a:endParaRPr lang="en-US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00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Country</a:t>
                      </a:r>
                      <a:endParaRPr lang="en-US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F=76.89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p=0.00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00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Croatia</a:t>
                      </a:r>
                      <a:endParaRPr lang="en-US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4.26</a:t>
                      </a:r>
                      <a:endParaRPr lang="en-US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0.69</a:t>
                      </a:r>
                      <a:endParaRPr lang="en-US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506</a:t>
                      </a:r>
                      <a:endParaRPr lang="en-US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00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Serbia</a:t>
                      </a:r>
                      <a:endParaRPr lang="en-US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3.91</a:t>
                      </a:r>
                      <a:endParaRPr lang="en-US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0.81</a:t>
                      </a:r>
                      <a:endParaRPr lang="en-US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500</a:t>
                      </a:r>
                      <a:endParaRPr lang="en-US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005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Bosnia and Herzegovina</a:t>
                      </a:r>
                      <a:endParaRPr lang="en-US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3.57</a:t>
                      </a:r>
                      <a:endParaRPr lang="en-US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0.86</a:t>
                      </a:r>
                      <a:endParaRPr lang="en-US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500</a:t>
                      </a:r>
                      <a:endParaRPr lang="en-US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00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FYR of Macedonia</a:t>
                      </a:r>
                      <a:endParaRPr lang="en-US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4.10</a:t>
                      </a:r>
                      <a:endParaRPr lang="en-US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0.69</a:t>
                      </a:r>
                      <a:endParaRPr lang="en-US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500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033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(2)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that </a:t>
            </a:r>
            <a:r>
              <a:rPr lang="en-US" dirty="0"/>
              <a:t>there are no statistically significant differences in online privacy concern between males and </a:t>
            </a:r>
            <a:r>
              <a:rPr lang="en-US" dirty="0" smtClean="0"/>
              <a:t>females</a:t>
            </a:r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r>
              <a:rPr lang="en-US" dirty="0" smtClean="0"/>
              <a:t>statistically </a:t>
            </a:r>
            <a:r>
              <a:rPr lang="en-US" dirty="0"/>
              <a:t>significant differences in online privacy concern by internet usage groups</a:t>
            </a:r>
          </a:p>
        </p:txBody>
      </p:sp>
    </p:spTree>
    <p:extLst>
      <p:ext uri="{BB962C8B-B14F-4D97-AF65-F5344CB8AC3E}">
        <p14:creationId xmlns:p14="http://schemas.microsoft.com/office/powerpoint/2010/main" val="44033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Contextualizing OPC and development</a:t>
            </a:r>
            <a:endParaRPr lang="en-US" dirty="0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84784"/>
            <a:ext cx="8784976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033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1148</TotalTime>
  <Words>537</Words>
  <Application>Microsoft Office PowerPoint</Application>
  <PresentationFormat>On-screen Show (4:3)</PresentationFormat>
  <Paragraphs>221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DEVELOPMENT IN DIGITAL AND POST-TRANSITION ERA: ONLINE PRIVACY CONCERN APPROACH </vt:lpstr>
      <vt:lpstr>‘’If this is the age of information, then privacy is the issue of our times.’’ </vt:lpstr>
      <vt:lpstr>Introduction</vt:lpstr>
      <vt:lpstr>Western Balkan countries</vt:lpstr>
      <vt:lpstr>Survey data, n=2006</vt:lpstr>
      <vt:lpstr>PRICON index</vt:lpstr>
      <vt:lpstr>ANOVA results</vt:lpstr>
      <vt:lpstr>Results (2)</vt:lpstr>
      <vt:lpstr>Contextualizing OPC and development</vt:lpstr>
      <vt:lpstr>Conceptual framework</vt:lpstr>
      <vt:lpstr>Conclusions</vt:lpstr>
      <vt:lpstr>Conclusions (2)</vt:lpstr>
      <vt:lpstr>Thank you for your attention.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Recher Vedran</dc:creator>
  <cp:lastModifiedBy>Pasaric Marijana</cp:lastModifiedBy>
  <cp:revision>28</cp:revision>
  <dcterms:created xsi:type="dcterms:W3CDTF">2015-10-07T09:40:59Z</dcterms:created>
  <dcterms:modified xsi:type="dcterms:W3CDTF">2015-11-05T13:41:23Z</dcterms:modified>
</cp:coreProperties>
</file>