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C58AF-1214-4628-95C3-21FE01981E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B01EA-660F-46F9-A5C3-4C014DD0B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4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5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4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9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9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05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B5405-75B4-4871-A003-BAB24EDBDEF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0DC1-161D-4B78-8DAA-E22F7EF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edran.dulabic@pravo.h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edran.dulabic@pravo.h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3104" y="1828595"/>
            <a:ext cx="9537192" cy="137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400" b="1" dirty="0">
                <a:solidFill>
                  <a:srgbClr val="0070C0"/>
                </a:solidFill>
                <a:latin typeface="Arial Nova Cond Light" panose="020B0306020202020204" pitchFamily="34" charset="0"/>
              </a:rPr>
              <a:t>PRIPADNOST POLITIČKOJ STRANCI I LOKALNA SAMOUPRAVA</a:t>
            </a:r>
            <a:endParaRPr lang="en-US" sz="4400" b="1" dirty="0">
              <a:solidFill>
                <a:srgbClr val="0070C0"/>
              </a:solidFill>
              <a:latin typeface="Arial Nova Cond Light" panose="020B0306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29049"/>
            <a:ext cx="7696200" cy="1295809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3600" b="1" dirty="0">
                <a:latin typeface="Arial Nova Cond Light" panose="020B0306020202020204" pitchFamily="34" charset="0"/>
              </a:rPr>
              <a:t>Prof. dr. </a:t>
            </a:r>
            <a:r>
              <a:rPr lang="hr-HR" altLang="en-US" sz="3600" b="1" dirty="0" err="1">
                <a:latin typeface="Arial Nova Cond Light" panose="020B0306020202020204" pitchFamily="34" charset="0"/>
              </a:rPr>
              <a:t>sc</a:t>
            </a:r>
            <a:r>
              <a:rPr lang="hr-HR" altLang="en-US" sz="3600" b="1" dirty="0">
                <a:latin typeface="Arial Nova Cond Light" panose="020B0306020202020204" pitchFamily="34" charset="0"/>
              </a:rPr>
              <a:t>. Vedran </a:t>
            </a:r>
            <a:r>
              <a:rPr lang="hr-HR" altLang="en-US" sz="3600" b="1" dirty="0" err="1">
                <a:latin typeface="Arial Nova Cond Light" panose="020B0306020202020204" pitchFamily="34" charset="0"/>
              </a:rPr>
              <a:t>Đulabić</a:t>
            </a:r>
            <a:endParaRPr lang="hr-HR" altLang="en-US" sz="3600" b="1" dirty="0">
              <a:latin typeface="Arial Nova Cond Light" panose="020B0306020202020204" pitchFamily="34" charset="0"/>
            </a:endParaRPr>
          </a:p>
          <a:p>
            <a:pPr eaLnBrk="1" hangingPunct="1"/>
            <a:r>
              <a:rPr lang="sr-Latn-CS" altLang="en-US" sz="2800" dirty="0">
                <a:latin typeface="Arial Nova Cond Light" panose="020B0306020202020204" pitchFamily="34" charset="0"/>
                <a:hlinkClick r:id="rId2"/>
              </a:rPr>
              <a:t>vedran.dulabic@pravo.hr</a:t>
            </a:r>
            <a:endParaRPr lang="sr-Latn-CS" altLang="en-US" sz="2800" dirty="0">
              <a:latin typeface="Arial Nova Cond Light" panose="020B0306020202020204" pitchFamily="34" charset="0"/>
            </a:endParaRPr>
          </a:p>
          <a:p>
            <a:pPr eaLnBrk="1" hangingPunct="1"/>
            <a:endParaRPr lang="hr-HR" altLang="en-US" sz="2800" dirty="0">
              <a:latin typeface="Calibri" panose="020F0502020204030204" pitchFamily="34" charset="0"/>
            </a:endParaRPr>
          </a:p>
          <a:p>
            <a:pPr eaLnBrk="1" hangingPunct="1"/>
            <a:endParaRPr lang="hr-HR" altLang="en-US" sz="28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250 godina Pravnog Fakulteta">
            <a:extLst>
              <a:ext uri="{FF2B5EF4-FFF2-40B4-BE49-F238E27FC236}">
                <a16:creationId xmlns:a16="http://schemas.microsoft.com/office/drawing/2014/main" id="{932D07E0-912A-41E2-ABBF-FA11DDAC1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44" y="532991"/>
            <a:ext cx="26670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avni Fakultet">
            <a:extLst>
              <a:ext uri="{FF2B5EF4-FFF2-40B4-BE49-F238E27FC236}">
                <a16:creationId xmlns:a16="http://schemas.microsoft.com/office/drawing/2014/main" id="{0EEB525A-87D4-4B7E-95F5-05A736799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97" y="532991"/>
            <a:ext cx="26479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66B197-AFCD-4D42-AEFE-2881926F43F0}"/>
              </a:ext>
            </a:extLst>
          </p:cNvPr>
          <p:cNvSpPr txBox="1"/>
          <p:nvPr/>
        </p:nvSpPr>
        <p:spPr>
          <a:xfrm>
            <a:off x="990600" y="5223213"/>
            <a:ext cx="98869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 err="1">
                <a:latin typeface="Arial Nova Cond" panose="020B0506020202020204" pitchFamily="34" charset="0"/>
              </a:rPr>
              <a:t>Pripadnost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političkoj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stranci</a:t>
            </a:r>
            <a:r>
              <a:rPr lang="en-US" i="1" dirty="0">
                <a:latin typeface="Arial Nova Cond" panose="020B0506020202020204" pitchFamily="34" charset="0"/>
              </a:rPr>
              <a:t> – </a:t>
            </a:r>
            <a:r>
              <a:rPr lang="en-US" i="1" dirty="0" err="1">
                <a:latin typeface="Arial Nova Cond" panose="020B0506020202020204" pitchFamily="34" charset="0"/>
              </a:rPr>
              <a:t>prednost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ili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ograničenje</a:t>
            </a:r>
            <a:r>
              <a:rPr lang="hr-HR" i="1" dirty="0">
                <a:latin typeface="Arial Nova Cond" panose="020B0506020202020204" pitchFamily="34" charset="0"/>
              </a:rPr>
              <a:t> </a:t>
            </a:r>
            <a:r>
              <a:rPr lang="en-US" i="1" dirty="0">
                <a:latin typeface="Arial Nova Cond" panose="020B0506020202020204" pitchFamily="34" charset="0"/>
              </a:rPr>
              <a:t>za </a:t>
            </a:r>
            <a:r>
              <a:rPr lang="en-US" i="1" dirty="0" err="1">
                <a:latin typeface="Arial Nova Cond" panose="020B0506020202020204" pitchFamily="34" charset="0"/>
              </a:rPr>
              <a:t>vođenje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lokalne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politike</a:t>
            </a:r>
            <a:r>
              <a:rPr lang="en-US" i="1" dirty="0">
                <a:latin typeface="Arial Nova Cond" panose="020B0506020202020204" pitchFamily="34" charset="0"/>
              </a:rPr>
              <a:t> u </a:t>
            </a:r>
            <a:r>
              <a:rPr lang="en-US" i="1" dirty="0" err="1">
                <a:latin typeface="Arial Nova Cond" panose="020B0506020202020204" pitchFamily="34" charset="0"/>
              </a:rPr>
              <a:t>hrvatskim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gradovima</a:t>
            </a:r>
            <a:endParaRPr lang="en-US" i="1" dirty="0">
              <a:latin typeface="Arial Nova Cond" panose="020B0506020202020204" pitchFamily="34" charset="0"/>
            </a:endParaRPr>
          </a:p>
          <a:p>
            <a:pPr algn="ctr"/>
            <a:r>
              <a:rPr lang="en-US" dirty="0" err="1">
                <a:latin typeface="Arial Nova Cond" panose="020B0506020202020204" pitchFamily="34" charset="0"/>
              </a:rPr>
              <a:t>Ekonomski</a:t>
            </a:r>
            <a:r>
              <a:rPr lang="en-US" dirty="0">
                <a:latin typeface="Arial Nova Cond" panose="020B0506020202020204" pitchFamily="34" charset="0"/>
              </a:rPr>
              <a:t> </a:t>
            </a:r>
            <a:r>
              <a:rPr lang="en-US" dirty="0" err="1">
                <a:latin typeface="Arial Nova Cond" panose="020B0506020202020204" pitchFamily="34" charset="0"/>
              </a:rPr>
              <a:t>institut</a:t>
            </a:r>
            <a:r>
              <a:rPr lang="en-US" dirty="0">
                <a:latin typeface="Arial Nova Cond" panose="020B0506020202020204" pitchFamily="34" charset="0"/>
              </a:rPr>
              <a:t>, Zagreb</a:t>
            </a:r>
          </a:p>
          <a:p>
            <a:pPr algn="ctr"/>
            <a:r>
              <a:rPr lang="en-US" dirty="0">
                <a:latin typeface="Arial Nova Cond" panose="020B0506020202020204" pitchFamily="34" charset="0"/>
              </a:rPr>
              <a:t>2. </a:t>
            </a:r>
            <a:r>
              <a:rPr lang="en-US" dirty="0" err="1">
                <a:latin typeface="Arial Nova Cond" panose="020B0506020202020204" pitchFamily="34" charset="0"/>
              </a:rPr>
              <a:t>travnja</a:t>
            </a:r>
            <a:r>
              <a:rPr lang="en-US" dirty="0">
                <a:latin typeface="Arial Nova Cond" panose="020B0506020202020204" pitchFamily="34" charset="0"/>
              </a:rPr>
              <a:t> 2025., 10:00 – 13:00 sati</a:t>
            </a:r>
          </a:p>
        </p:txBody>
      </p:sp>
    </p:spTree>
    <p:extLst>
      <p:ext uri="{BB962C8B-B14F-4D97-AF65-F5344CB8AC3E}">
        <p14:creationId xmlns:p14="http://schemas.microsoft.com/office/powerpoint/2010/main" val="173719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EAD8-77E5-43EF-A4E3-9EB3F58D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 Nova Cond" panose="020B0506020202020204" pitchFamily="34" charset="0"/>
              </a:rPr>
              <a:t>Sadržaj</a:t>
            </a:r>
            <a:endParaRPr lang="en-US" dirty="0">
              <a:latin typeface="Arial Nova Cond" panose="020B0506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8A95C-5653-4C7E-BAB0-10487FCF8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Politički akteri na lokalnoj razini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Položaj lokalne samouprave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Ostali faktori (ne)uspjeha lokalne politike</a:t>
            </a:r>
            <a:endParaRPr lang="en-US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7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4C70-3122-4650-AFA3-D2A64267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 Nova Cond" panose="020B0506020202020204" pitchFamily="34" charset="0"/>
              </a:rPr>
              <a:t>Politički akteri na lokalnoj razini</a:t>
            </a:r>
            <a:endParaRPr lang="en-US" dirty="0">
              <a:latin typeface="Arial Nova Cond" panose="020B0506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FDE88-B895-4A47-ADDE-1D675EA0D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99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r-HR" b="1" dirty="0">
                <a:latin typeface="Arial Nova Cond" panose="020B0506020202020204" pitchFamily="34" charset="0"/>
              </a:rPr>
              <a:t>Kandidati liste birača – tzv. neovisni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Nemaju potporu političke stranke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Često nastaju kao reakcija na stranačke kandidate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Pogodniji su za male lokalne jedinice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Lokalni aktivisti koji ulaze u političku utakmicu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hr-HR" dirty="0">
              <a:latin typeface="Arial Nova Cond" panose="020B0506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r-HR" b="1" dirty="0">
                <a:latin typeface="Arial Nova Cond" panose="020B0506020202020204" pitchFamily="34" charset="0"/>
              </a:rPr>
              <a:t>Članovi političkih stranaka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Vladajuća stranka na državnoj razini (veći partner)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Stranka koja je u koaliciji na državnoj razini (manji partner)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Oporbena stranka na državnoj razini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Vladajuća stranka na županijskoj razini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Oporbena stranka na županijskoj razini  </a:t>
            </a:r>
            <a:endParaRPr lang="en-US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3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D36F-7F1D-4EFC-985B-8A409BAF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 Nova Cond" panose="020B0506020202020204" pitchFamily="34" charset="0"/>
              </a:rPr>
              <a:t>Prednosti i nedostaci pripadnosti lokalnih dužnosnika političkoj stranci</a:t>
            </a:r>
            <a:endParaRPr lang="en-US" dirty="0">
              <a:latin typeface="Arial Nova Cond" panose="020B0506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4ADD-E9C6-41A9-868A-F36017A1D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66937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highlight>
                  <a:srgbClr val="FFFF00"/>
                </a:highlight>
                <a:latin typeface="Arial Nova Cond" panose="020B0506020202020204" pitchFamily="34" charset="0"/>
              </a:rPr>
              <a:t>PREDNOSTI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Stranačka infrastruktura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Ideje i politike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Praktična korist</a:t>
            </a:r>
          </a:p>
          <a:p>
            <a:pPr lvl="2"/>
            <a:r>
              <a:rPr lang="hr-HR" dirty="0">
                <a:latin typeface="Arial Nova Cond" panose="020B0506020202020204" pitchFamily="34" charset="0"/>
              </a:rPr>
              <a:t>Pomoć kod izbora</a:t>
            </a:r>
          </a:p>
          <a:p>
            <a:pPr lvl="2"/>
            <a:r>
              <a:rPr lang="hr-HR" dirty="0">
                <a:latin typeface="Arial Nova Cond" panose="020B0506020202020204" pitchFamily="34" charset="0"/>
              </a:rPr>
              <a:t>Konzultacije s kolegama, pomoć podrška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6811A0-CEB2-4071-B489-8E28E74E2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166937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highlight>
                  <a:srgbClr val="FFFF00"/>
                </a:highlight>
                <a:latin typeface="Arial Nova Cond" panose="020B0506020202020204" pitchFamily="34" charset="0"/>
              </a:rPr>
              <a:t>NEDOSTACI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Stranačka prtljaga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Slika u javnosti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Afere članova stranke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B620D1-1673-4809-BFEF-9D0E1FAE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 Nova Cond" panose="020B0506020202020204" pitchFamily="34" charset="0"/>
              </a:rPr>
              <a:t>Položaj lokalne samouprave</a:t>
            </a:r>
            <a:endParaRPr lang="en-US" dirty="0">
              <a:latin typeface="Arial Nova Cond" panose="020B0506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D9C4CB-7761-42A9-8ABD-6A18D2757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606"/>
            <a:ext cx="5133975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Slab položaj u sustavu organizacije vlasti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Usitnjena struktura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Slab kapacitet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Izostanak shvaćanja o vertikalnoj diobi vlasti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r-HR" dirty="0">
              <a:latin typeface="Arial Nova Cond" panose="020B0506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Sveopća centralizacija guši lokalnu samoupravu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dirty="0">
                <a:latin typeface="Arial Nova Cond" panose="020B0506020202020204" pitchFamily="34" charset="0"/>
              </a:rPr>
              <a:t>Centralistički model upravljanja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hr-HR" dirty="0">
              <a:latin typeface="Arial Nova Cond" panose="020B0506020202020204" pitchFamily="34" charset="0"/>
            </a:endParaRPr>
          </a:p>
          <a:p>
            <a:endParaRPr lang="en-US" dirty="0">
              <a:latin typeface="Arial Nova Cond" panose="020B0506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069A13-A5B9-4EBC-B714-C3893D37C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7"/>
          <a:stretch/>
        </p:blipFill>
        <p:spPr>
          <a:xfrm>
            <a:off x="6219827" y="1901675"/>
            <a:ext cx="5835849" cy="45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5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4390-0DF4-4693-A2C2-E1FA93A8B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 Nova Cond" panose="020B0506020202020204" pitchFamily="34" charset="0"/>
              </a:rPr>
              <a:t>Ostali faktori (ne)uspjeha</a:t>
            </a:r>
            <a:endParaRPr lang="en-US" dirty="0">
              <a:latin typeface="Arial Nova Cond" panose="020B0506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F8317-D2AA-4DE7-A7E7-A7382C8A0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Politička i upravna kultura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hijerarhijska, podanička, čezne se za „jakim vođama” …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Visoko personalizirani odnosi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Mali upravni sustavi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Načelo „</a:t>
            </a:r>
            <a:r>
              <a:rPr lang="hr-HR" i="1" dirty="0">
                <a:latin typeface="Arial Nova Cond" panose="020B0506020202020204" pitchFamily="34" charset="0"/>
              </a:rPr>
              <a:t>naš čovjek u Zagrebu</a:t>
            </a:r>
            <a:r>
              <a:rPr lang="hr-HR" dirty="0">
                <a:latin typeface="Arial Nova Cond" panose="020B0506020202020204" pitchFamily="34" charset="0"/>
              </a:rPr>
              <a:t>”</a:t>
            </a:r>
          </a:p>
          <a:p>
            <a:endParaRPr lang="hr-HR" dirty="0">
              <a:latin typeface="Arial Nova Cond" panose="020B0506020202020204" pitchFamily="34" charset="0"/>
            </a:endParaRPr>
          </a:p>
          <a:p>
            <a:r>
              <a:rPr lang="hr-HR" dirty="0">
                <a:latin typeface="Arial Nova Cond" panose="020B0506020202020204" pitchFamily="34" charset="0"/>
              </a:rPr>
              <a:t>Kontekst lokalne zajednice</a:t>
            </a:r>
          </a:p>
          <a:p>
            <a:pPr lvl="1"/>
            <a:r>
              <a:rPr lang="hr-HR" dirty="0">
                <a:latin typeface="Arial Nova Cond" panose="020B0506020202020204" pitchFamily="34" charset="0"/>
              </a:rPr>
              <a:t>576 lokalnih sustava upravljanja</a:t>
            </a:r>
            <a:endParaRPr lang="en-US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4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3104" y="1828595"/>
            <a:ext cx="9537192" cy="1371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4400" b="1" dirty="0">
                <a:solidFill>
                  <a:srgbClr val="0070C0"/>
                </a:solidFill>
                <a:latin typeface="Arial Nova Cond Light" panose="020B0306020202020204" pitchFamily="34" charset="0"/>
              </a:rPr>
              <a:t>Hvala na pažnji!</a:t>
            </a:r>
            <a:endParaRPr lang="en-US" sz="4400" b="1" dirty="0">
              <a:solidFill>
                <a:srgbClr val="0070C0"/>
              </a:solidFill>
              <a:latin typeface="Arial Nova Cond Light" panose="020B0306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29049"/>
            <a:ext cx="7696200" cy="1295809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en-US" sz="3600" b="1" dirty="0">
                <a:latin typeface="Arial Nova Cond Light" panose="020B0306020202020204" pitchFamily="34" charset="0"/>
              </a:rPr>
              <a:t>Prof. dr. </a:t>
            </a:r>
            <a:r>
              <a:rPr lang="hr-HR" altLang="en-US" sz="3600" b="1" dirty="0" err="1">
                <a:latin typeface="Arial Nova Cond Light" panose="020B0306020202020204" pitchFamily="34" charset="0"/>
              </a:rPr>
              <a:t>sc</a:t>
            </a:r>
            <a:r>
              <a:rPr lang="hr-HR" altLang="en-US" sz="3600" b="1" dirty="0">
                <a:latin typeface="Arial Nova Cond Light" panose="020B0306020202020204" pitchFamily="34" charset="0"/>
              </a:rPr>
              <a:t>. Vedran </a:t>
            </a:r>
            <a:r>
              <a:rPr lang="hr-HR" altLang="en-US" sz="3600" b="1" dirty="0" err="1">
                <a:latin typeface="Arial Nova Cond Light" panose="020B0306020202020204" pitchFamily="34" charset="0"/>
              </a:rPr>
              <a:t>Đulabić</a:t>
            </a:r>
            <a:endParaRPr lang="hr-HR" altLang="en-US" sz="3600" b="1" dirty="0">
              <a:latin typeface="Arial Nova Cond Light" panose="020B0306020202020204" pitchFamily="34" charset="0"/>
            </a:endParaRPr>
          </a:p>
          <a:p>
            <a:pPr eaLnBrk="1" hangingPunct="1"/>
            <a:r>
              <a:rPr lang="sr-Latn-CS" altLang="en-US" sz="2800" dirty="0">
                <a:latin typeface="Arial Nova Cond Light" panose="020B0306020202020204" pitchFamily="34" charset="0"/>
                <a:hlinkClick r:id="rId2"/>
              </a:rPr>
              <a:t>vedran.dulabic@pravo.hr</a:t>
            </a:r>
            <a:endParaRPr lang="sr-Latn-CS" altLang="en-US" sz="2800" dirty="0">
              <a:latin typeface="Arial Nova Cond Light" panose="020B0306020202020204" pitchFamily="34" charset="0"/>
            </a:endParaRPr>
          </a:p>
          <a:p>
            <a:pPr eaLnBrk="1" hangingPunct="1"/>
            <a:endParaRPr lang="hr-HR" altLang="en-US" sz="2800" dirty="0">
              <a:latin typeface="Calibri" panose="020F0502020204030204" pitchFamily="34" charset="0"/>
            </a:endParaRPr>
          </a:p>
          <a:p>
            <a:pPr eaLnBrk="1" hangingPunct="1"/>
            <a:endParaRPr lang="hr-HR" altLang="en-US" sz="28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250 godina Pravnog Fakulteta">
            <a:extLst>
              <a:ext uri="{FF2B5EF4-FFF2-40B4-BE49-F238E27FC236}">
                <a16:creationId xmlns:a16="http://schemas.microsoft.com/office/drawing/2014/main" id="{932D07E0-912A-41E2-ABBF-FA11DDAC1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44" y="532991"/>
            <a:ext cx="26670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avni Fakultet">
            <a:extLst>
              <a:ext uri="{FF2B5EF4-FFF2-40B4-BE49-F238E27FC236}">
                <a16:creationId xmlns:a16="http://schemas.microsoft.com/office/drawing/2014/main" id="{0EEB525A-87D4-4B7E-95F5-05A736799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97" y="532991"/>
            <a:ext cx="26479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66B197-AFCD-4D42-AEFE-2881926F43F0}"/>
              </a:ext>
            </a:extLst>
          </p:cNvPr>
          <p:cNvSpPr txBox="1"/>
          <p:nvPr/>
        </p:nvSpPr>
        <p:spPr>
          <a:xfrm>
            <a:off x="990600" y="5223213"/>
            <a:ext cx="98869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i="1" dirty="0" err="1">
                <a:latin typeface="Arial Nova Cond" panose="020B0506020202020204" pitchFamily="34" charset="0"/>
              </a:rPr>
              <a:t>Pripadnost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političkoj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stranci</a:t>
            </a:r>
            <a:r>
              <a:rPr lang="en-US" i="1" dirty="0">
                <a:latin typeface="Arial Nova Cond" panose="020B0506020202020204" pitchFamily="34" charset="0"/>
              </a:rPr>
              <a:t> – </a:t>
            </a:r>
            <a:r>
              <a:rPr lang="en-US" i="1" dirty="0" err="1">
                <a:latin typeface="Arial Nova Cond" panose="020B0506020202020204" pitchFamily="34" charset="0"/>
              </a:rPr>
              <a:t>prednost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ili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ograničenje</a:t>
            </a:r>
            <a:r>
              <a:rPr lang="hr-HR" i="1" dirty="0">
                <a:latin typeface="Arial Nova Cond" panose="020B0506020202020204" pitchFamily="34" charset="0"/>
              </a:rPr>
              <a:t> </a:t>
            </a:r>
            <a:r>
              <a:rPr lang="en-US" i="1" dirty="0">
                <a:latin typeface="Arial Nova Cond" panose="020B0506020202020204" pitchFamily="34" charset="0"/>
              </a:rPr>
              <a:t>za </a:t>
            </a:r>
            <a:r>
              <a:rPr lang="en-US" i="1" dirty="0" err="1">
                <a:latin typeface="Arial Nova Cond" panose="020B0506020202020204" pitchFamily="34" charset="0"/>
              </a:rPr>
              <a:t>vođenje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lokalne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politike</a:t>
            </a:r>
            <a:r>
              <a:rPr lang="en-US" i="1" dirty="0">
                <a:latin typeface="Arial Nova Cond" panose="020B0506020202020204" pitchFamily="34" charset="0"/>
              </a:rPr>
              <a:t> u </a:t>
            </a:r>
            <a:r>
              <a:rPr lang="en-US" i="1" dirty="0" err="1">
                <a:latin typeface="Arial Nova Cond" panose="020B0506020202020204" pitchFamily="34" charset="0"/>
              </a:rPr>
              <a:t>hrvatskim</a:t>
            </a:r>
            <a:r>
              <a:rPr lang="en-US" i="1" dirty="0">
                <a:latin typeface="Arial Nova Cond" panose="020B0506020202020204" pitchFamily="34" charset="0"/>
              </a:rPr>
              <a:t> </a:t>
            </a:r>
            <a:r>
              <a:rPr lang="en-US" i="1" dirty="0" err="1">
                <a:latin typeface="Arial Nova Cond" panose="020B0506020202020204" pitchFamily="34" charset="0"/>
              </a:rPr>
              <a:t>gradovima</a:t>
            </a:r>
            <a:endParaRPr lang="en-US" i="1" dirty="0">
              <a:latin typeface="Arial Nova Cond" panose="020B0506020202020204" pitchFamily="34" charset="0"/>
            </a:endParaRPr>
          </a:p>
          <a:p>
            <a:pPr algn="ctr"/>
            <a:r>
              <a:rPr lang="en-US" dirty="0" err="1">
                <a:latin typeface="Arial Nova Cond" panose="020B0506020202020204" pitchFamily="34" charset="0"/>
              </a:rPr>
              <a:t>Ekonomski</a:t>
            </a:r>
            <a:r>
              <a:rPr lang="en-US" dirty="0">
                <a:latin typeface="Arial Nova Cond" panose="020B0506020202020204" pitchFamily="34" charset="0"/>
              </a:rPr>
              <a:t> </a:t>
            </a:r>
            <a:r>
              <a:rPr lang="en-US" dirty="0" err="1">
                <a:latin typeface="Arial Nova Cond" panose="020B0506020202020204" pitchFamily="34" charset="0"/>
              </a:rPr>
              <a:t>institut</a:t>
            </a:r>
            <a:r>
              <a:rPr lang="en-US" dirty="0">
                <a:latin typeface="Arial Nova Cond" panose="020B0506020202020204" pitchFamily="34" charset="0"/>
              </a:rPr>
              <a:t>, Zagreb</a:t>
            </a:r>
          </a:p>
          <a:p>
            <a:pPr algn="ctr"/>
            <a:r>
              <a:rPr lang="en-US" dirty="0">
                <a:latin typeface="Arial Nova Cond" panose="020B0506020202020204" pitchFamily="34" charset="0"/>
              </a:rPr>
              <a:t>2. </a:t>
            </a:r>
            <a:r>
              <a:rPr lang="en-US" dirty="0" err="1">
                <a:latin typeface="Arial Nova Cond" panose="020B0506020202020204" pitchFamily="34" charset="0"/>
              </a:rPr>
              <a:t>travnja</a:t>
            </a:r>
            <a:r>
              <a:rPr lang="en-US" dirty="0">
                <a:latin typeface="Arial Nova Cond" panose="020B0506020202020204" pitchFamily="34" charset="0"/>
              </a:rPr>
              <a:t> 2025., 10:00 – 13:00 sati</a:t>
            </a:r>
          </a:p>
        </p:txBody>
      </p:sp>
    </p:spTree>
    <p:extLst>
      <p:ext uri="{BB962C8B-B14F-4D97-AF65-F5344CB8AC3E}">
        <p14:creationId xmlns:p14="http://schemas.microsoft.com/office/powerpoint/2010/main" val="11273218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Nova Cond</vt:lpstr>
      <vt:lpstr>Arial Nova Cond Light</vt:lpstr>
      <vt:lpstr>Calibri</vt:lpstr>
      <vt:lpstr>Calibri Light</vt:lpstr>
      <vt:lpstr>1_Office Theme</vt:lpstr>
      <vt:lpstr>PRIPADNOST POLITIČKOJ STRANCI I LOKALNA SAMOUPRAVA</vt:lpstr>
      <vt:lpstr>Sadržaj</vt:lpstr>
      <vt:lpstr>Politički akteri na lokalnoj razini</vt:lpstr>
      <vt:lpstr>Prednosti i nedostaci pripadnosti lokalnih dužnosnika političkoj stranci</vt:lpstr>
      <vt:lpstr>Položaj lokalne samouprave</vt:lpstr>
      <vt:lpstr>Ostali faktori (ne)uspjeha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PRIPADNOST POLITIČKOJ STRANCI I LOKALNA SAMOUPRAVA</dc:title>
  <dc:creator>Vedran Đulabić</dc:creator>
  <cp:lastModifiedBy>Vedran Đulabić</cp:lastModifiedBy>
  <cp:revision>7</cp:revision>
  <dcterms:created xsi:type="dcterms:W3CDTF">2025-04-01T20:42:23Z</dcterms:created>
  <dcterms:modified xsi:type="dcterms:W3CDTF">2025-04-01T21:39:27Z</dcterms:modified>
</cp:coreProperties>
</file>